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1879263" cy="82804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608">
          <p15:clr>
            <a:srgbClr val="A4A3A4"/>
          </p15:clr>
        </p15:guide>
        <p15:guide id="2" pos="37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99"/>
    <a:srgbClr val="0000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7" autoAdjust="0"/>
    <p:restoredTop sz="94660"/>
  </p:normalViewPr>
  <p:slideViewPr>
    <p:cSldViewPr snapToGrid="0">
      <p:cViewPr varScale="1">
        <p:scale>
          <a:sx n="83" d="100"/>
          <a:sy n="83" d="100"/>
        </p:scale>
        <p:origin x="-974" y="-72"/>
      </p:cViewPr>
      <p:guideLst>
        <p:guide orient="horz" pos="2608"/>
        <p:guide pos="37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945" y="1355149"/>
            <a:ext cx="10097374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908" y="4349128"/>
            <a:ext cx="8909447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23" indent="0" algn="ctr">
              <a:buNone/>
              <a:defRPr sz="2415"/>
            </a:lvl2pPr>
            <a:lvl3pPr marL="1104047" indent="0" algn="ctr">
              <a:buNone/>
              <a:defRPr sz="2173"/>
            </a:lvl3pPr>
            <a:lvl4pPr marL="1656070" indent="0" algn="ctr">
              <a:buNone/>
              <a:defRPr sz="1932"/>
            </a:lvl4pPr>
            <a:lvl5pPr marL="2208093" indent="0" algn="ctr">
              <a:buNone/>
              <a:defRPr sz="1932"/>
            </a:lvl5pPr>
            <a:lvl6pPr marL="2760116" indent="0" algn="ctr">
              <a:buNone/>
              <a:defRPr sz="1932"/>
            </a:lvl6pPr>
            <a:lvl7pPr marL="3312140" indent="0" algn="ctr">
              <a:buNone/>
              <a:defRPr sz="1932"/>
            </a:lvl7pPr>
            <a:lvl8pPr marL="3864163" indent="0" algn="ctr">
              <a:buNone/>
              <a:defRPr sz="1932"/>
            </a:lvl8pPr>
            <a:lvl9pPr marL="4416186" indent="0" algn="ctr">
              <a:buNone/>
              <a:defRPr sz="193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47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4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98" y="440855"/>
            <a:ext cx="2561466" cy="70172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6700" y="440855"/>
            <a:ext cx="7535907" cy="70172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7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513" y="2064352"/>
            <a:ext cx="10245864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513" y="5541353"/>
            <a:ext cx="10245864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/>
                </a:solidFill>
              </a:defRPr>
            </a:lvl1pPr>
            <a:lvl2pPr marL="55202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47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7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9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11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14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16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18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67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6699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3877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1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440856"/>
            <a:ext cx="10245864" cy="160049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248" y="2029849"/>
            <a:ext cx="502548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248" y="3024646"/>
            <a:ext cx="502548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3878" y="2029849"/>
            <a:ext cx="505023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3878" y="3024646"/>
            <a:ext cx="505023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85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03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9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234" y="1192226"/>
            <a:ext cx="6013877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9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0234" y="1192226"/>
            <a:ext cx="6013877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23" indent="0">
              <a:buNone/>
              <a:defRPr sz="3381"/>
            </a:lvl2pPr>
            <a:lvl3pPr marL="1104047" indent="0">
              <a:buNone/>
              <a:defRPr sz="2898"/>
            </a:lvl3pPr>
            <a:lvl4pPr marL="1656070" indent="0">
              <a:buNone/>
              <a:defRPr sz="2415"/>
            </a:lvl4pPr>
            <a:lvl5pPr marL="2208093" indent="0">
              <a:buNone/>
              <a:defRPr sz="2415"/>
            </a:lvl5pPr>
            <a:lvl6pPr marL="2760116" indent="0">
              <a:buNone/>
              <a:defRPr sz="2415"/>
            </a:lvl6pPr>
            <a:lvl7pPr marL="3312140" indent="0">
              <a:buNone/>
              <a:defRPr sz="2415"/>
            </a:lvl7pPr>
            <a:lvl8pPr marL="3864163" indent="0">
              <a:buNone/>
              <a:defRPr sz="2415"/>
            </a:lvl8pPr>
            <a:lvl9pPr marL="4416186" indent="0">
              <a:buNone/>
              <a:defRPr sz="241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21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6700" y="440856"/>
            <a:ext cx="10245864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700" y="2204273"/>
            <a:ext cx="10245864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6699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5006" y="7674706"/>
            <a:ext cx="4009251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9730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98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04047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12" indent="-276012" algn="l" defTabSz="1104047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3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5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8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10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12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15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17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19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2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47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7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9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11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14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16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18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19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8.jpeg"/><Relationship Id="rId2" Type="http://schemas.openxmlformats.org/officeDocument/2006/relationships/image" Target="../media/image4.jpg"/><Relationship Id="rId16" Type="http://schemas.openxmlformats.org/officeDocument/2006/relationships/image" Target="../media/image17.pn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microsoft.com/office/2007/relationships/hdphoto" Target="../media/hdphoto2.wdp"/><Relationship Id="rId10" Type="http://schemas.openxmlformats.org/officeDocument/2006/relationships/image" Target="../media/image12.png"/><Relationship Id="rId19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07" t="18275" r="19606" b="1529"/>
          <a:stretch/>
        </p:blipFill>
        <p:spPr>
          <a:xfrm>
            <a:off x="-30480" y="0"/>
            <a:ext cx="11909743" cy="8280400"/>
          </a:xfrm>
          <a:prstGeom prst="rect">
            <a:avLst/>
          </a:prstGeom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9832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0000" y="0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19263" y="0"/>
            <a:ext cx="3960000" cy="828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4839451" y="5813726"/>
            <a:ext cx="2200361" cy="1634082"/>
            <a:chOff x="7742431" y="56569"/>
            <a:chExt cx="1582544" cy="1106488"/>
          </a:xfrm>
        </p:grpSpPr>
        <p:pic>
          <p:nvPicPr>
            <p:cNvPr id="7" name="Рисунок 2"/>
            <p:cNvPicPr preferRelativeResize="0">
              <a:picLocks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r="1" b="-90"/>
            <a:stretch/>
          </p:blipFill>
          <p:spPr bwMode="auto">
            <a:xfrm>
              <a:off x="7935761" y="56569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7742431" y="56918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00339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046220" y="288000"/>
            <a:ext cx="3777877" cy="38343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buClr>
                <a:srgbClr val="C00000"/>
              </a:buClr>
              <a:buSzPct val="120000"/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НЕОБХОДИМЫЕ </a:t>
            </a: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ДОКУМЕНТЫ</a:t>
            </a:r>
          </a:p>
          <a:p>
            <a:pPr algn="ctr">
              <a:buClr>
                <a:srgbClr val="C00000"/>
              </a:buClr>
              <a:buSzPct val="120000"/>
            </a:pPr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Фотография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(анфас, 9х12 см,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обороте указывается Ф.И.О.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 дата);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Автобиография (2 экз., в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том числе 1 экз. рукописная);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Анкета (форму можно получить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/>
            </a:r>
            <a:b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военном комиссариате);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Копии документов об образовании;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Копия трудовой книжки (при наличии);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Служебная характеристика с последнего места работы (учебы, службы);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Выписка из домовой книги (при наличии);</a:t>
            </a:r>
          </a:p>
          <a:p>
            <a:pPr marL="285750" indent="-285750">
              <a:spcBef>
                <a:spcPts val="500"/>
              </a:spcBef>
              <a:buClr>
                <a:srgbClr val="C00000"/>
              </a:buClr>
              <a:buSzPct val="120000"/>
              <a:buFont typeface="Wingdings" panose="05000000000000000000" pitchFamily="2" charset="2"/>
              <a:buChar char="v"/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Копии паспорта, военного билета, свидетельства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рождении, свидетельств о браке и рождении детей (при наличии)</a:t>
            </a:r>
            <a:endParaRPr lang="ru-RU" sz="13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4095" y="288000"/>
            <a:ext cx="3420739" cy="487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ТРЕБОВАНИЯ К КАНДИДАТАМ</a:t>
            </a:r>
          </a:p>
          <a:p>
            <a:endParaRPr lang="ru-RU" sz="1000" b="1" dirty="0" smtClean="0">
              <a:solidFill>
                <a:srgbClr val="005CAA"/>
              </a:solidFill>
              <a:latin typeface="MyriadPro-Bold"/>
            </a:endParaRPr>
          </a:p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возрасту: </a:t>
            </a:r>
          </a:p>
          <a:p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прапорщики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, </a:t>
            </a:r>
            <a:endParaRPr lang="ru-RU" sz="1300" b="1" i="1" spc="-30" dirty="0" smtClean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сержанты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, солдаты – до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52 лет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 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младшие офицеры – до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57 лет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 старшие офицеры –  до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62 лет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endParaRPr lang="ru-RU" sz="700" dirty="0" smtClean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здоровью</a:t>
            </a:r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: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быть годным к военной службе (категория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А), годным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 военной службе с незначительными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ограничениями (категория Б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 или ограниченно годным к военной службе (категория В)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результатам </a:t>
            </a:r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профессионального</a:t>
            </a: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психологического отбора: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получить первую, вторую или третью категорию пригодности для конкретной выбранной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специальности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</a:t>
            </a:r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о </a:t>
            </a:r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образованию: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не ниже основного общего (9 классов)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38540" y="5618320"/>
            <a:ext cx="3509818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отбывал наказание в виде лишения свободы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подвергался административному наказанию за потребление наркотических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или психотропных веществ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отношении него вынесен обвинительный приговор и назначено наказание, ведется дознание либо предварительное следствие</a:t>
            </a:r>
          </a:p>
          <a:p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или уголовное дело передано в суд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421" y="5072044"/>
            <a:ext cx="354915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yriadPro-Bold"/>
              </a:rPr>
              <a:t>ГРАЖДАНИН НЕ МОЖЕТ 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MyriadPro-Bold"/>
              </a:rPr>
              <a:t>СЧИТАТЬСЯ КАНДИДАТОМ, ЕСЛИ:</a:t>
            </a:r>
          </a:p>
        </p:txBody>
      </p:sp>
      <p:sp>
        <p:nvSpPr>
          <p:cNvPr id="24" name="Freeform 14"/>
          <p:cNvSpPr/>
          <p:nvPr/>
        </p:nvSpPr>
        <p:spPr>
          <a:xfrm>
            <a:off x="134322" y="776642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5" name="Freeform 14"/>
          <p:cNvSpPr/>
          <p:nvPr/>
        </p:nvSpPr>
        <p:spPr>
          <a:xfrm>
            <a:off x="134322" y="1891654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6" name="Freeform 14"/>
          <p:cNvSpPr/>
          <p:nvPr/>
        </p:nvSpPr>
        <p:spPr>
          <a:xfrm>
            <a:off x="134322" y="3406757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7" name="Freeform 14"/>
          <p:cNvSpPr/>
          <p:nvPr/>
        </p:nvSpPr>
        <p:spPr>
          <a:xfrm>
            <a:off x="134322" y="4698441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8" name="Freeform 46"/>
          <p:cNvSpPr/>
          <p:nvPr/>
        </p:nvSpPr>
        <p:spPr>
          <a:xfrm flipH="1">
            <a:off x="134322" y="5701316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29" name="Freeform 46"/>
          <p:cNvSpPr/>
          <p:nvPr/>
        </p:nvSpPr>
        <p:spPr>
          <a:xfrm flipH="1">
            <a:off x="134322" y="6181338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0" name="Freeform 46"/>
          <p:cNvSpPr/>
          <p:nvPr/>
        </p:nvSpPr>
        <p:spPr>
          <a:xfrm flipH="1">
            <a:off x="134322" y="7113915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7719061" y="45692"/>
            <a:ext cx="4352368" cy="1598641"/>
            <a:chOff x="7718197" y="25767"/>
            <a:chExt cx="4352368" cy="1598641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7718197" y="25767"/>
              <a:ext cx="4352368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400" b="1" spc="-50" dirty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Б</a:t>
              </a:r>
              <a:r>
                <a:rPr lang="ru-RU" sz="1500" b="1" spc="-50" dirty="0">
                  <a:ln w="3175">
                    <a:noFill/>
                  </a:ln>
                  <a:solidFill>
                    <a:schemeClr val="bg1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оевой</a:t>
              </a:r>
              <a:r>
                <a:rPr lang="ru-RU" sz="1500" spc="-50" dirty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 </a:t>
              </a:r>
              <a:r>
                <a:rPr lang="ru-RU" sz="2400" b="1" spc="-50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А</a:t>
              </a:r>
              <a:r>
                <a:rPr lang="ru-RU" sz="1500" b="1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рмейский</a:t>
              </a:r>
              <a:r>
                <a:rPr lang="ru-RU" sz="1500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 </a:t>
              </a:r>
              <a:r>
                <a:rPr lang="ru-RU" sz="2400" b="1" spc="-50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Р</a:t>
              </a:r>
              <a:r>
                <a:rPr lang="ru-RU" sz="1500" b="1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езерв</a:t>
              </a:r>
              <a:r>
                <a:rPr lang="ru-RU" sz="1500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 </a:t>
              </a:r>
              <a:r>
                <a:rPr lang="ru-RU" sz="2400" b="1" spc="-50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С</a:t>
              </a:r>
              <a:r>
                <a:rPr lang="ru-RU" sz="1500" b="1" spc="-50" dirty="0" smtClean="0">
                  <a:ln w="50800"/>
                  <a:solidFill>
                    <a:schemeClr val="bg1">
                      <a:lumMod val="95000"/>
                    </a:schemeClr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траны</a:t>
              </a:r>
              <a:endParaRPr lang="ru-RU" sz="1500" b="1" spc="-50" dirty="0">
                <a:ln w="50800"/>
                <a:solidFill>
                  <a:schemeClr val="bg1">
                    <a:lumMod val="95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740615" y="377913"/>
              <a:ext cx="792087" cy="12464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/>
              <a:r>
                <a:rPr lang="ru-RU" sz="2400" b="1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А</a:t>
              </a:r>
            </a:p>
            <a:p>
              <a:pPr algn="ctr"/>
              <a:r>
                <a:rPr lang="ru-RU" sz="2400" b="1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Р</a:t>
              </a:r>
            </a:p>
            <a:p>
              <a:pPr algn="ctr"/>
              <a:r>
                <a:rPr lang="ru-RU" sz="2400" b="1" dirty="0" smtClean="0">
                  <a:ln w="50800"/>
                  <a:solidFill>
                    <a:srgbClr val="FF0000"/>
                  </a:solidFill>
                  <a:effectLst>
                    <a:glow rad="1397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cs typeface="Courier New" panose="02070309020205020404" pitchFamily="49" charset="0"/>
                </a:rPr>
                <a:t>С</a:t>
              </a:r>
              <a:endParaRPr lang="ru-RU" sz="2400" b="1" dirty="0">
                <a:ln w="50800"/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0" name="Параллелограмм 9"/>
          <p:cNvSpPr/>
          <p:nvPr/>
        </p:nvSpPr>
        <p:spPr>
          <a:xfrm>
            <a:off x="7914939" y="6595253"/>
            <a:ext cx="3970800" cy="626723"/>
          </a:xfrm>
          <a:prstGeom prst="parallelogram">
            <a:avLst>
              <a:gd name="adj" fmla="val 0"/>
            </a:avLst>
          </a:prstGeom>
          <a:solidFill>
            <a:srgbClr val="FF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7918440" y="5974508"/>
            <a:ext cx="3970800" cy="626723"/>
          </a:xfrm>
          <a:prstGeom prst="parallelogram">
            <a:avLst>
              <a:gd name="adj" fmla="val 0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>
            <a:off x="7915188" y="5349061"/>
            <a:ext cx="3970800" cy="626723"/>
          </a:xfrm>
          <a:prstGeom prst="parallelogram">
            <a:avLst>
              <a:gd name="adj" fmla="val 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917998" y="5360706"/>
            <a:ext cx="3960001" cy="18168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>
              <a:lnSpc>
                <a:spcPct val="135000"/>
              </a:lnSpc>
            </a:pPr>
            <a:r>
              <a:rPr lang="ru-RU" sz="300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</a:t>
            </a:r>
            <a:r>
              <a:rPr lang="ru-RU" sz="300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В РЕЗЕРВЕ ВООРУЖЕННЫХ СИЛ – ТВОЙ ВЫБОР!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7942" y="7221976"/>
            <a:ext cx="1079086" cy="1085182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2898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"/>
          <a:stretch/>
        </p:blipFill>
        <p:spPr>
          <a:xfrm>
            <a:off x="-369" y="200"/>
            <a:ext cx="11880000" cy="8280000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847" y="6395122"/>
            <a:ext cx="2058342" cy="773438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14" y="6753360"/>
            <a:ext cx="1057750" cy="1361514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342" y="242046"/>
            <a:ext cx="1211334" cy="2270573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73" y="3262507"/>
            <a:ext cx="1306118" cy="1294907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134" y="1430131"/>
            <a:ext cx="887242" cy="12087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0000" y="0"/>
            <a:ext cx="39672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27203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6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300" dirty="0" smtClean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07758" y="288000"/>
            <a:ext cx="3398452" cy="6120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ПРЕБЫВАНИЕ </a:t>
            </a: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В 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РЕЗЕРВЕ</a:t>
            </a:r>
          </a:p>
          <a:p>
            <a:pPr lvl="0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 lvl="0"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ПРЕДУСМАТРИВАЕТ</a:t>
            </a:r>
          </a:p>
          <a:p>
            <a:pPr lvl="0">
              <a:lnSpc>
                <a:spcPct val="98000"/>
              </a:lnSpc>
              <a:spcAft>
                <a:spcPts val="400"/>
              </a:spcAft>
            </a:pP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предназначение на воинскую должность;</a:t>
            </a:r>
          </a:p>
          <a:p>
            <a:pPr lvl="0">
              <a:lnSpc>
                <a:spcPct val="98000"/>
              </a:lnSpc>
              <a:spcAft>
                <a:spcPts val="400"/>
              </a:spcAft>
            </a:pP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присвоение воинского звания; </a:t>
            </a:r>
          </a:p>
          <a:p>
            <a:pPr lvl="0"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прохождение </a:t>
            </a:r>
            <a:r>
              <a:rPr lang="ru-RU" sz="1300" b="1" i="1" spc="-30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военных </a:t>
            </a: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(специальных) сборов (тренировочных </a:t>
            </a:r>
            <a:r>
              <a:rPr lang="ru-RU" sz="1300" b="1" i="1" spc="-30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занятий) </a:t>
            </a: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без </a:t>
            </a:r>
            <a:r>
              <a:rPr lang="ru-RU" sz="1300" b="1" i="1" spc="-30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отрыва </a:t>
            </a: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 основного места работы;</a:t>
            </a:r>
          </a:p>
          <a:p>
            <a:pPr lvl="0">
              <a:lnSpc>
                <a:spcPct val="98000"/>
              </a:lnSpc>
            </a:pPr>
            <a:endParaRPr lang="en-US" sz="1000" b="1" spc="-30" dirty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СРОК КОНТРАКТА </a:t>
            </a:r>
            <a:r>
              <a:rPr lang="ru-RU" sz="1300" spc="-30" dirty="0">
                <a:solidFill>
                  <a:srgbClr val="000000"/>
                </a:solidFill>
                <a:latin typeface="MyriadPro-Regular"/>
              </a:rPr>
              <a:t>– </a:t>
            </a:r>
            <a:r>
              <a:rPr lang="ru-RU" sz="1300" b="1" i="1" spc="-3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3 года, </a:t>
            </a:r>
            <a:r>
              <a:rPr lang="ru-RU" sz="1300" b="1" i="1" spc="-30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5 лет</a:t>
            </a:r>
            <a:endParaRPr lang="ru-RU" sz="1300" b="1" i="1" spc="-30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98000"/>
              </a:lnSpc>
            </a:pPr>
            <a:endParaRPr lang="ru-RU" sz="2500" b="1" dirty="0">
              <a:solidFill>
                <a:srgbClr val="005CAA"/>
              </a:solidFill>
              <a:latin typeface="MyriadPro-Bold"/>
            </a:endParaRPr>
          </a:p>
          <a:p>
            <a:pPr algn="ctr">
              <a:lnSpc>
                <a:spcPct val="98000"/>
              </a:lnSpc>
            </a:pP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ДЕНЕЖНЫЕ ВЫПЛАТЫ</a:t>
            </a:r>
          </a:p>
          <a:p>
            <a:pPr algn="ctr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ЗА ПРЕБЫВАНИЕ В РЕЗЕРВЕ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12 % от окладов по воинской 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должности и воинскому званию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ежемесячно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кроме периодов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участия 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300" b="1" i="1" spc="-30" dirty="0" err="1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сборовых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мероприятиях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): 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–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2 580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3 525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353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4 127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5 244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6 792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руб.</a:t>
            </a:r>
          </a:p>
          <a:p>
            <a:pPr>
              <a:lnSpc>
                <a:spcPct val="98000"/>
              </a:lnSpc>
            </a:pPr>
            <a:endParaRPr lang="ru-RU" sz="1000" b="1" i="1" spc="-30" dirty="0" smtClean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ЗА </a:t>
            </a: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УЧАСТИЕ </a:t>
            </a:r>
            <a:endParaRPr lang="ru-RU" sz="14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В СБОРОВЫХ МЕРОПРИЯТИЯХ</a:t>
            </a:r>
          </a:p>
          <a:p>
            <a:pPr>
              <a:lnSpc>
                <a:spcPct val="98000"/>
              </a:lnSpc>
            </a:pPr>
            <a:r>
              <a:rPr lang="ru-RU" sz="1400" i="1" spc="-30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(в зависимости от воинской должности)</a:t>
            </a:r>
            <a:r>
              <a:rPr lang="ru-RU" sz="1400" b="1" i="1" spc="-30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21 496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29 376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руб.;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27 944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34 391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43 701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500" b="1" i="1" spc="-30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56 599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466114" y="288000"/>
            <a:ext cx="3392768" cy="79106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ЛЬГОТЫ И КОМПЕНСАЦИИ</a:t>
            </a:r>
          </a:p>
          <a:p>
            <a:pPr algn="ctr"/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СОХРАНЯЕТСЯ</a:t>
            </a:r>
          </a:p>
          <a:p>
            <a:pPr>
              <a:lnSpc>
                <a:spcPct val="98000"/>
              </a:lnSpc>
            </a:pPr>
            <a:r>
              <a:rPr lang="ru-RU" sz="13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рабочее место и средняя заработная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плата на период привлечения к военным (специальным) сборам (тренировочным занятиям)</a:t>
            </a:r>
          </a:p>
          <a:p>
            <a:pPr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ПРОДОВОЛЬСТВЕННОЕ ОБЕСПЕЧЕНИЕ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трехразовое питание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месту и исполнения </a:t>
            </a:r>
            <a:endParaRPr lang="ru-RU" sz="1400" b="1" i="1" spc="-30" dirty="0" smtClean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обязанностей </a:t>
            </a: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военной службы</a:t>
            </a:r>
          </a:p>
          <a:p>
            <a:pPr lvl="0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ВЕЩЕВОЕ ОБЕСПЕЧЕНИЕ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обеспечение обмундированием на весь период 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пребывания </a:t>
            </a: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резерве</a:t>
            </a:r>
          </a:p>
          <a:p>
            <a:pPr lvl="0">
              <a:lnSpc>
                <a:spcPct val="98000"/>
              </a:lnSpc>
            </a:pPr>
            <a:endParaRPr lang="ru-RU" sz="1000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МЕДИЦИНСКОЕ ОБЕСПЕЧЕНИЕ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обследование, лечение, обеспечение лекарствами в период </a:t>
            </a:r>
            <a:r>
              <a:rPr lang="ru-RU" sz="1400" b="1" i="1" spc="-30" dirty="0" err="1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сборовых</a:t>
            </a: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мероприятий</a:t>
            </a:r>
          </a:p>
          <a:p>
            <a:pPr lvl="0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ОБЯЗАТЕЛЬНОЕ </a:t>
            </a:r>
            <a:endParaRPr lang="ru-RU" sz="14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ГОСУДАРСТВЕННОЕ СТРАХОВАНИЕ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жизни и здоровья за счет средств федерального бюджета при исполнении обязанностей военной </a:t>
            </a: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службы</a:t>
            </a:r>
          </a:p>
          <a:p>
            <a:pPr>
              <a:lnSpc>
                <a:spcPct val="98000"/>
              </a:lnSpc>
            </a:pPr>
            <a:endParaRPr lang="ru-RU" sz="10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ПРОЕЗД </a:t>
            </a: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РАЗЛИЧНЫМИ </a:t>
            </a:r>
            <a:endParaRPr lang="ru-RU" sz="1400" b="1" dirty="0" smtClean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ВИДАМИ </a:t>
            </a: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ТРАНСПОРТА</a:t>
            </a:r>
          </a:p>
          <a:p>
            <a:pPr>
              <a:lnSpc>
                <a:spcPct val="98000"/>
              </a:lnSpc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бесплатный проезд к месту проведения </a:t>
            </a:r>
            <a:r>
              <a:rPr lang="ru-RU" sz="1400" b="1" i="1" spc="-30" dirty="0" err="1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сборовых</a:t>
            </a: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мероприятий и </a:t>
            </a: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обратно</a:t>
            </a:r>
          </a:p>
          <a:p>
            <a:pPr lvl="0">
              <a:lnSpc>
                <a:spcPct val="98000"/>
              </a:lnSpc>
            </a:pPr>
            <a:endParaRPr lang="ru-RU" sz="1000" b="1" dirty="0" smtClean="0">
              <a:solidFill>
                <a:srgbClr val="E4000F"/>
              </a:solidFill>
              <a:latin typeface="MyriadPro-Bold"/>
            </a:endParaRPr>
          </a:p>
          <a:p>
            <a:pPr lvl="0">
              <a:lnSpc>
                <a:spcPct val="98000"/>
              </a:lnSpc>
            </a:pP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ДЕНЕЖНАЯ КОМПЕНСАЦИЯ ЗА НАЙМ </a:t>
            </a:r>
            <a:r>
              <a:rPr lang="ru-RU" sz="13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рассчитывается в порядке, установленном Правительством РФ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Рисунок 41"/>
          <p:cNvPicPr>
            <a:picLocks/>
          </p:cNvPicPr>
          <p:nvPr/>
        </p:nvPicPr>
        <p:blipFill rotWithShape="1">
          <a:blip r:embed="rId8"/>
          <a:srcRect l="9017" r="10695" b="7077"/>
          <a:stretch/>
        </p:blipFill>
        <p:spPr>
          <a:xfrm>
            <a:off x="4005686" y="699738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7219" y="4028005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5" name="Рисунок 54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4007219" y="3046507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7" name="Рисунок 56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4007218" y="6419802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9" name="Рисунок 58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4006800" y="1839219"/>
            <a:ext cx="432854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8" name="Рисунок 67"/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4007219" y="7610738"/>
            <a:ext cx="431333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7" name="Прямоугольник 26"/>
          <p:cNvSpPr/>
          <p:nvPr/>
        </p:nvSpPr>
        <p:spPr>
          <a:xfrm>
            <a:off x="8221261" y="288000"/>
            <a:ext cx="3543103" cy="3713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ПЯТЬ ШАГОВ </a:t>
            </a:r>
          </a:p>
          <a:p>
            <a:pPr algn="ctr">
              <a:lnSpc>
                <a:spcPct val="98000"/>
              </a:lnSpc>
            </a:pP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К ПОСТУПЛЕНИЮ В </a:t>
            </a:r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РЕЗЕРВ</a:t>
            </a:r>
          </a:p>
          <a:p>
            <a:pPr algn="ctr">
              <a:lnSpc>
                <a:spcPct val="98000"/>
              </a:lnSpc>
            </a:pPr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marL="273050" indent="-273050">
              <a:lnSpc>
                <a:spcPct val="98000"/>
              </a:lnSpc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Подать заявление в военный комиссариат по месту жительства (регистрации) о поступлении в резерв.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Собрать и представить минимальный комплект документов. </a:t>
            </a:r>
            <a:endParaRPr lang="ru-RU" sz="14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Пройти мероприятия отбора через военный комиссариат по месту жительства.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Пройти аттестационную комиссию в воинской части-формирователе.</a:t>
            </a:r>
            <a:endParaRPr lang="ru-RU" sz="14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4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Заключить контракт о пребывании в резерве.</a:t>
            </a:r>
            <a:endParaRPr lang="ru-RU" sz="13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693437" y="7117975"/>
            <a:ext cx="428772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В </a:t>
            </a:r>
            <a:r>
              <a:rPr lang="ru-RU" sz="2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РЕЗЕРВЕ </a:t>
            </a:r>
            <a:r>
              <a:rPr lang="ru-RU" sz="2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– </a:t>
            </a:r>
          </a:p>
          <a:p>
            <a:pPr algn="ctr"/>
            <a:r>
              <a:rPr lang="ru-RU" sz="2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ДОСТОЙНЫЙ ВЫБОР </a:t>
            </a:r>
          </a:p>
          <a:p>
            <a:pPr algn="ctr"/>
            <a:r>
              <a:rPr lang="ru-RU" sz="2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ПАТРИОТА </a:t>
            </a:r>
            <a:r>
              <a:rPr lang="ru-RU" sz="2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РОССИИ!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8166"/>
          <a:stretch/>
        </p:blipFill>
        <p:spPr>
          <a:xfrm flipH="1">
            <a:off x="7762108" y="4591913"/>
            <a:ext cx="4312988" cy="2666897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026" name="Picture 2" descr="https://inteligencialimite.org/wp-content/uploads/2023/01/8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3" y="703025"/>
            <a:ext cx="446400" cy="4464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1" t="55282" r="4096" b="1"/>
          <a:stretch/>
        </p:blipFill>
        <p:spPr>
          <a:xfrm>
            <a:off x="36000" y="4894115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2" name="Рисунок 11"/>
          <p:cNvPicPr>
            <a:picLocks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1385" r="85466" b="76196"/>
          <a:stretch/>
        </p:blipFill>
        <p:spPr>
          <a:xfrm>
            <a:off x="4007219" y="5011781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36" name="Picture 12" descr="https://fmdent-kids.ru/wp-content/uploads/2022/12/i-_6_.png"/>
          <p:cNvPicPr>
            <a:picLocks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" y="3089976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1249487" y="6480792"/>
            <a:ext cx="5790324" cy="1634082"/>
            <a:chOff x="5160457" y="508260"/>
            <a:chExt cx="4164518" cy="1106488"/>
          </a:xfrm>
        </p:grpSpPr>
        <p:pic>
          <p:nvPicPr>
            <p:cNvPr id="30" name="Рисунок 2"/>
            <p:cNvPicPr preferRelativeResize="0">
              <a:picLocks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" r="1" b="-90"/>
            <a:stretch/>
          </p:blipFill>
          <p:spPr bwMode="auto">
            <a:xfrm>
              <a:off x="5160457" y="508260"/>
              <a:ext cx="1247214" cy="1106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7742431" y="569180"/>
              <a:ext cx="1582544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900" b="1" i="1" dirty="0" smtClean="0">
                  <a:solidFill>
                    <a:srgbClr val="003399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АРМИЯ РОССИИ</a:t>
              </a:r>
              <a:endParaRPr lang="ru-RU" sz="900" b="1" i="1" dirty="0">
                <a:solidFill>
                  <a:srgbClr val="0033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452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898</TotalTime>
  <Words>486</Words>
  <Application>Microsoft Office PowerPoint</Application>
  <PresentationFormat>Произвольный</PresentationFormat>
  <Paragraphs>108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Мариничев Александр Николаевич</dc:creator>
  <cp:lastModifiedBy>Вячеслав Никитин</cp:lastModifiedBy>
  <cp:revision>86</cp:revision>
  <cp:lastPrinted>2023-09-25T09:35:29Z</cp:lastPrinted>
  <dcterms:created xsi:type="dcterms:W3CDTF">2021-07-14T05:01:48Z</dcterms:created>
  <dcterms:modified xsi:type="dcterms:W3CDTF">2026-08-03T14:24:41Z</dcterms:modified>
</cp:coreProperties>
</file>