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6858000" cy="9906000" type="A4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316" y="7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80268-2BD3-4C1A-B0E4-5C8AE2294B9D}" type="datetimeFigureOut">
              <a:rPr lang="ru-RU" smtClean="0"/>
              <a:pPr/>
              <a:t>03.08.2026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15A78-D0E8-471D-9C12-6E34C656DC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7693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80268-2BD3-4C1A-B0E4-5C8AE2294B9D}" type="datetimeFigureOut">
              <a:rPr lang="ru-RU" smtClean="0"/>
              <a:pPr/>
              <a:t>03.08.2026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15A78-D0E8-471D-9C12-6E34C656DC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9224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80268-2BD3-4C1A-B0E4-5C8AE2294B9D}" type="datetimeFigureOut">
              <a:rPr lang="ru-RU" smtClean="0"/>
              <a:pPr/>
              <a:t>03.08.2026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15A78-D0E8-471D-9C12-6E34C656DC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7970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80268-2BD3-4C1A-B0E4-5C8AE2294B9D}" type="datetimeFigureOut">
              <a:rPr lang="ru-RU" smtClean="0"/>
              <a:pPr/>
              <a:t>03.08.2026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15A78-D0E8-471D-9C12-6E34C656DC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8426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80268-2BD3-4C1A-B0E4-5C8AE2294B9D}" type="datetimeFigureOut">
              <a:rPr lang="ru-RU" smtClean="0"/>
              <a:pPr/>
              <a:t>03.08.2026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15A78-D0E8-471D-9C12-6E34C656DC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028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80268-2BD3-4C1A-B0E4-5C8AE2294B9D}" type="datetimeFigureOut">
              <a:rPr lang="ru-RU" smtClean="0"/>
              <a:pPr/>
              <a:t>03.08.2026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15A78-D0E8-471D-9C12-6E34C656DC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3154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80268-2BD3-4C1A-B0E4-5C8AE2294B9D}" type="datetimeFigureOut">
              <a:rPr lang="ru-RU" smtClean="0"/>
              <a:pPr/>
              <a:t>03.08.2026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15A78-D0E8-471D-9C12-6E34C656DC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8982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80268-2BD3-4C1A-B0E4-5C8AE2294B9D}" type="datetimeFigureOut">
              <a:rPr lang="ru-RU" smtClean="0"/>
              <a:pPr/>
              <a:t>03.08.2026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15A78-D0E8-471D-9C12-6E34C656DC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0038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80268-2BD3-4C1A-B0E4-5C8AE2294B9D}" type="datetimeFigureOut">
              <a:rPr lang="ru-RU" smtClean="0"/>
              <a:pPr/>
              <a:t>03.08.2026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15A78-D0E8-471D-9C12-6E34C656DC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861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80268-2BD3-4C1A-B0E4-5C8AE2294B9D}" type="datetimeFigureOut">
              <a:rPr lang="ru-RU" smtClean="0"/>
              <a:pPr/>
              <a:t>03.08.2026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15A78-D0E8-471D-9C12-6E34C656DC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5482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80268-2BD3-4C1A-B0E4-5C8AE2294B9D}" type="datetimeFigureOut">
              <a:rPr lang="ru-RU" smtClean="0"/>
              <a:pPr/>
              <a:t>03.08.2026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15A78-D0E8-471D-9C12-6E34C656DC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7602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D80268-2BD3-4C1A-B0E4-5C8AE2294B9D}" type="datetimeFigureOut">
              <a:rPr lang="ru-RU" smtClean="0"/>
              <a:pPr/>
              <a:t>03.08.2026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A15A78-D0E8-471D-9C12-6E34C656DC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7009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5" descr="D:\Трофименко\Буклет БАРС\Картинки\36.png"/>
          <p:cNvPicPr>
            <a:picLocks noChangeArrowheads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Texturizer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hardEdge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D.Duma\Desktop\ВСЕ для моб резерва для ВК, глав, рук предприятий\Баннеры и билбоарды\Билбоард 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620"/>
            <a:ext cx="6858000" cy="3284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15359141"/>
              </p:ext>
            </p:extLst>
          </p:nvPr>
        </p:nvGraphicFramePr>
        <p:xfrm>
          <a:off x="46660" y="4829172"/>
          <a:ext cx="6767525" cy="406355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6767525">
                  <a:extLst>
                    <a:ext uri="{9D8B030D-6E8A-4147-A177-3AD203B41FA5}">
                      <a16:colId xmlns:a16="http://schemas.microsoft.com/office/drawing/2014/main" xmlns="" val="2125820950"/>
                    </a:ext>
                  </a:extLst>
                </a:gridCol>
              </a:tblGrid>
              <a:tr h="765810">
                <a:tc>
                  <a:txBody>
                    <a:bodyPr/>
                    <a:lstStyle/>
                    <a:p>
                      <a:pPr marL="265113" indent="0" algn="just">
                        <a:lnSpc>
                          <a:spcPct val="98000"/>
                        </a:lnSpc>
                        <a:buClr>
                          <a:srgbClr val="C00000"/>
                        </a:buClr>
                        <a:buSzPct val="120000"/>
                        <a:buFontTx/>
                        <a:buNone/>
                        <a:tabLst>
                          <a:tab pos="357188" algn="l"/>
                          <a:tab pos="4572000" algn="l"/>
                        </a:tabLst>
                      </a:pPr>
                      <a:r>
                        <a:rPr lang="ru-RU" sz="1800" b="1" i="0" spc="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     Подача заявления о поступлении в резерв в военный комиссариат по месту воинского учета или пребывания</a:t>
                      </a:r>
                      <a:endParaRPr lang="ru-RU" sz="1800" b="1" i="0" spc="0" dirty="0">
                        <a:effectLst/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504000" marR="7200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86667659"/>
                  </a:ext>
                </a:extLst>
              </a:tr>
              <a:tr h="809218">
                <a:tc>
                  <a:txBody>
                    <a:bodyPr/>
                    <a:lstStyle/>
                    <a:p>
                      <a:pPr marL="265113" marR="0" lvl="0" indent="0" algn="just" defTabSz="1104047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ct val="120000"/>
                        <a:buFontTx/>
                        <a:buNone/>
                        <a:tabLst>
                          <a:tab pos="447675" algn="l"/>
                        </a:tabLst>
                        <a:defRPr/>
                      </a:pPr>
                      <a:r>
                        <a:rPr lang="ru-RU" sz="1800" b="1" i="0" spc="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     Сбор и представление минимального комплекта документов </a:t>
                      </a:r>
                      <a:r>
                        <a:rPr lang="ru-RU" sz="1600" b="1" i="1" spc="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(заявление, анкета, копии паспорта, военного билета, СНИЛС, ИНН, сведения о банковских реквизитах)</a:t>
                      </a:r>
                      <a:endParaRPr lang="ru-RU" sz="1600" b="1" i="1" spc="0" dirty="0">
                        <a:effectLst/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504000" marR="7200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48818359"/>
                  </a:ext>
                </a:extLst>
              </a:tr>
              <a:tr h="837097">
                <a:tc>
                  <a:txBody>
                    <a:bodyPr/>
                    <a:lstStyle/>
                    <a:p>
                      <a:pPr marL="265113" marR="0" lvl="0" indent="0" algn="just" defTabSz="1104047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ct val="120000"/>
                        <a:buFontTx/>
                        <a:buNone/>
                        <a:tabLst>
                          <a:tab pos="447675" algn="l"/>
                        </a:tabLst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 w="50800"/>
                          <a:solidFill>
                            <a:srgbClr val="EEECE1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     Проведение мероприятий отбора </a:t>
                      </a:r>
                      <a:r>
                        <a:rPr kumimoji="0" lang="ru-RU" sz="1600" b="1" i="1" u="none" strike="noStrike" kern="1200" cap="none" spc="0" normalizeH="0" baseline="0" noProof="0" dirty="0" smtClean="0">
                          <a:ln w="50800"/>
                          <a:solidFill>
                            <a:srgbClr val="EEECE1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(медицинское освидетельствование) </a:t>
                      </a:r>
                      <a:r>
                        <a:rPr kumimoji="0" lang="ru-RU" sz="1800" b="1" i="0" u="none" strike="noStrike" kern="1200" cap="none" spc="0" normalizeH="0" baseline="0" noProof="0" dirty="0" smtClean="0">
                          <a:ln w="50800"/>
                          <a:solidFill>
                            <a:srgbClr val="EEECE1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через военный комиссариат в течение не более 3-х суток</a:t>
                      </a: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 Narrow" panose="020B060602020203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04000" marR="7200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75301289"/>
                  </a:ext>
                </a:extLst>
              </a:tr>
              <a:tr h="765810">
                <a:tc>
                  <a:txBody>
                    <a:bodyPr/>
                    <a:lstStyle/>
                    <a:p>
                      <a:pPr marL="265113" marR="0" lvl="0" indent="0" algn="just" defTabSz="1104047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ct val="120000"/>
                        <a:buFontTx/>
                        <a:buNone/>
                        <a:tabLst>
                          <a:tab pos="447675" algn="l"/>
                        </a:tabLst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 w="50800"/>
                          <a:solidFill>
                            <a:srgbClr val="EEECE1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     Прохождение аттестационной комиссии в </a:t>
                      </a:r>
                      <a:r>
                        <a:rPr kumimoji="0" lang="ru-RU" sz="1800" b="1" i="0" u="none" strike="noStrike" kern="1200" cap="none" spc="0" normalizeH="0" baseline="0" noProof="0" dirty="0" smtClean="0">
                          <a:ln w="50800"/>
                          <a:solidFill>
                            <a:srgbClr val="EEECE1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войсковой части 21431 </a:t>
                      </a:r>
                      <a:r>
                        <a:rPr kumimoji="0" lang="ru-RU" sz="1600" b="1" i="1" u="none" strike="noStrike" kern="1200" cap="none" spc="0" normalizeH="0" baseline="0" noProof="0" dirty="0" smtClean="0">
                          <a:ln w="50800"/>
                          <a:solidFill>
                            <a:srgbClr val="EEECE1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(г</a:t>
                      </a:r>
                      <a:r>
                        <a:rPr kumimoji="0" lang="ru-RU" sz="1600" b="1" i="1" u="none" strike="noStrike" kern="1200" cap="none" spc="0" normalizeH="0" baseline="0" noProof="0" dirty="0" smtClean="0">
                          <a:ln w="50800"/>
                          <a:solidFill>
                            <a:srgbClr val="EEECE1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. </a:t>
                      </a:r>
                      <a:r>
                        <a:rPr kumimoji="0" lang="ru-RU" sz="1600" b="1" i="1" u="none" strike="noStrike" kern="1200" cap="none" spc="0" normalizeH="0" baseline="0" noProof="0" dirty="0" smtClean="0">
                          <a:ln w="50800"/>
                          <a:solidFill>
                            <a:srgbClr val="EEECE1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Нижнеудинск)</a:t>
                      </a:r>
                      <a:endParaRPr kumimoji="0" lang="ru-RU" sz="160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 Narrow" panose="020B060602020203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04000" marR="7200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76948285"/>
                  </a:ext>
                </a:extLst>
              </a:tr>
              <a:tr h="765810">
                <a:tc>
                  <a:txBody>
                    <a:bodyPr/>
                    <a:lstStyle/>
                    <a:p>
                      <a:pPr marL="265113" marR="0" lvl="0" indent="0" algn="just" defTabSz="1104047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ct val="120000"/>
                        <a:buFontTx/>
                        <a:buNone/>
                        <a:tabLst>
                          <a:tab pos="447675" algn="l"/>
                        </a:tabLst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 w="50800"/>
                          <a:solidFill>
                            <a:srgbClr val="EEECE1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     Заключение контракта о пребывании в резерве </a:t>
                      </a:r>
                      <a:br>
                        <a:rPr kumimoji="0" lang="ru-RU" sz="1800" b="1" i="0" u="none" strike="noStrike" kern="1200" cap="none" spc="0" normalizeH="0" baseline="0" noProof="0" dirty="0" smtClean="0">
                          <a:ln w="50800"/>
                          <a:solidFill>
                            <a:srgbClr val="EEECE1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kumimoji="0" lang="ru-RU" sz="2200" b="1" i="0" u="none" strike="noStrike" kern="1200" cap="none" spc="0" normalizeH="0" baseline="0" noProof="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только на территории </a:t>
                      </a:r>
                      <a:r>
                        <a:rPr kumimoji="0" lang="ru-RU" sz="2200" b="1" i="0" u="none" strike="noStrike" kern="1200" cap="none" spc="0" normalizeH="0" baseline="0" noProof="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Иркутской области</a:t>
                      </a:r>
                      <a:endParaRPr kumimoji="0" lang="ru-RU" sz="2200" b="1" i="0" u="none" strike="noStrike" kern="1200" cap="none" spc="0" normalizeH="0" baseline="0" noProof="0" dirty="0" smtClean="0">
                        <a:ln w="50800"/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Arial Narrow" panose="020B060602020203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04000" marR="7200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-759" y="3269723"/>
            <a:ext cx="6858000" cy="11079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rgbClr val="00206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ПЯТЬ ШАГОВ</a:t>
            </a:r>
          </a:p>
          <a:p>
            <a:pPr algn="ctr"/>
            <a:r>
              <a:rPr lang="ru-RU" b="1" dirty="0" smtClean="0">
                <a:ln w="12700">
                  <a:solidFill>
                    <a:srgbClr val="00206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ДЛЯ ПОСТУПЛЕНИЯ В МОБИЛИЗАЦИОННЫЙ</a:t>
            </a:r>
            <a:br>
              <a:rPr lang="ru-RU" b="1" dirty="0" smtClean="0">
                <a:ln w="12700">
                  <a:solidFill>
                    <a:srgbClr val="00206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b="1" dirty="0" smtClean="0">
                <a:ln w="12700">
                  <a:solidFill>
                    <a:srgbClr val="00206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ЛЮДСКОЙ РЕЗЕРВ </a:t>
            </a:r>
            <a:r>
              <a:rPr lang="ru-RU" b="1" dirty="0" smtClean="0">
                <a:ln w="12700">
                  <a:solidFill>
                    <a:srgbClr val="00206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ИРКУТСКОЙ ОБЛАСТИ</a:t>
            </a:r>
            <a:endParaRPr lang="ru-RU" sz="2800" b="1" dirty="0" smtClean="0">
              <a:ln w="12700">
                <a:solidFill>
                  <a:srgbClr val="00206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-43814" y="3273243"/>
            <a:ext cx="6910675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-216904" y="4725328"/>
            <a:ext cx="1269519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anose="020B0A04020102020204" pitchFamily="34" charset="0"/>
              </a:rPr>
              <a:t>1</a:t>
            </a:r>
            <a:endParaRPr lang="ru-RU" sz="8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-216905" y="5499031"/>
            <a:ext cx="1269519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anose="020B0A04020102020204" pitchFamily="34" charset="0"/>
              </a:rPr>
              <a:t>2</a:t>
            </a:r>
            <a:endParaRPr lang="ru-RU" sz="8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-216906" y="6378990"/>
            <a:ext cx="1269519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anose="020B0A04020102020204" pitchFamily="34" charset="0"/>
              </a:rPr>
              <a:t>3</a:t>
            </a:r>
            <a:endParaRPr lang="ru-RU" sz="8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-216907" y="7214473"/>
            <a:ext cx="1269519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anose="020B0A04020102020204" pitchFamily="34" charset="0"/>
              </a:rPr>
              <a:t>4</a:t>
            </a:r>
            <a:endParaRPr lang="ru-RU" sz="8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-216908" y="8000267"/>
            <a:ext cx="1269519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anose="020B0A04020102020204" pitchFamily="34" charset="0"/>
              </a:rPr>
              <a:t>5</a:t>
            </a:r>
            <a:endParaRPr lang="ru-RU" sz="8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-43814" y="8961270"/>
            <a:ext cx="6858000" cy="7694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БУДЬ ВСЕГДА ГОТОВ</a:t>
            </a:r>
          </a:p>
          <a:p>
            <a:pPr algn="ctr"/>
            <a:r>
              <a:rPr lang="ru-RU" b="1" dirty="0" smtClean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ЗАЩИТИТЬ СВОЙ РЕГИОН, ДОМ, СЕМЬЮ …</a:t>
            </a:r>
          </a:p>
        </p:txBody>
      </p:sp>
      <p:pic>
        <p:nvPicPr>
          <p:cNvPr id="19" name="Picture 2" descr="C:\Users\D.Duma\Desktop\ВСЕ для моб резерва для ВК, глав, рук предприятий\Баннеры и билбоарды\Билбоард 3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164" r="81671" b="80018"/>
          <a:stretch/>
        </p:blipFill>
        <p:spPr bwMode="auto">
          <a:xfrm>
            <a:off x="22685" y="17970"/>
            <a:ext cx="628505" cy="686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10899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102</Words>
  <Application>Microsoft Office PowerPoint</Application>
  <PresentationFormat>Лист A4 (210x297 мм)</PresentationFormat>
  <Paragraphs>14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Дума Дмитрий Владимирович</dc:creator>
  <cp:lastModifiedBy>Климова</cp:lastModifiedBy>
  <cp:revision>186</cp:revision>
  <cp:lastPrinted>2025-04-18T20:16:56Z</cp:lastPrinted>
  <dcterms:created xsi:type="dcterms:W3CDTF">2025-04-18T18:08:41Z</dcterms:created>
  <dcterms:modified xsi:type="dcterms:W3CDTF">2026-08-03T13:27:29Z</dcterms:modified>
</cp:coreProperties>
</file>