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2592288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Нижнеудинская межрайонная прокуратура в рамках правового просвещения населения разъясняет: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4653136"/>
            <a:ext cx="5114778" cy="1152128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ПОРЯДОК </a:t>
            </a:r>
            <a:r>
              <a:rPr lang="ru-RU" b="1" dirty="0" smtClean="0"/>
              <a:t>ПРИНЯТИЯ </a:t>
            </a:r>
            <a:r>
              <a:rPr lang="ru-RU" b="1" dirty="0" smtClean="0"/>
              <a:t>НА УЧЕТ ГРАЖДАН В КАЧЕСТВЕ НУЖДАЮЩИХСЯ В ЖИЛЫХ ПОМЕЩЕНИЯХ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868144" y="908720"/>
            <a:ext cx="2880320" cy="4896544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ru-RU" sz="5100" b="1" dirty="0" smtClean="0"/>
              <a:t>Жилищным кодексом Российской Федерации (ЖК РФ) предусмотрены основания и порядок предоставления жилого помещения нуждающимся </a:t>
            </a:r>
            <a:r>
              <a:rPr lang="ru-RU" sz="5100" b="1" dirty="0" smtClean="0"/>
              <a:t>гражданам</a:t>
            </a:r>
            <a:r>
              <a:rPr lang="ru-RU" sz="5100" b="1" dirty="0" smtClean="0"/>
              <a:t>:</a:t>
            </a:r>
            <a:endParaRPr lang="ru-RU" sz="5100" b="1" dirty="0" smtClean="0"/>
          </a:p>
          <a:p>
            <a:endParaRPr lang="ru-RU" dirty="0"/>
          </a:p>
        </p:txBody>
      </p:sp>
      <p:pic>
        <p:nvPicPr>
          <p:cNvPr id="5" name="Рисунок 4" descr="Картинки по запросу &quot;постановка нуждающихся на учет&quot;"/>
          <p:cNvPicPr>
            <a:picLocks noGrp="1"/>
          </p:cNvPicPr>
          <p:nvPr>
            <p:ph type="pic" idx="1"/>
          </p:nvPr>
        </p:nvPicPr>
        <p:blipFill>
          <a:blip r:embed="rId2" cstate="print"/>
          <a:srcRect l="23700" r="23700"/>
          <a:stretch>
            <a:fillRect/>
          </a:stretch>
        </p:blipFill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66800" y="2348881"/>
            <a:ext cx="6255488" cy="374441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принятие на учет граждан в качестве нуждающихся в жилых помещениях осуществляется органом местного самоуправления на основании заявлений данных граждан, поданных ими в указанный орган по месту своего жительства.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заявлениями о принятии на учет должны быть представлены документы, подтверждающие право соответствующих граждан состоять на учете в качестве нуждающихся в жилых помещениях.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гражданину, подавшему заявление о принятии на учет, выдается расписка в получении этих документов с указанием их перечня и даты их получения органом, осуществляющим принятие на учет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Решение о принятии на учет или об отказе в принятии на учет должно быть принято по результатам рассмотрения заявления о принятии на учет и иных представленных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документов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органом, осуществляющим принятие на учет, не позднее чем через тридцать рабочих дней со дня представления указанных документов в данный орган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smtClean="0">
                <a:solidFill>
                  <a:schemeClr val="tx1"/>
                </a:solidFill>
              </a:rPr>
              <a:t/>
            </a:r>
            <a:br>
              <a:rPr lang="ru-RU" sz="1400" dirty="0" smtClean="0">
                <a:solidFill>
                  <a:schemeClr val="tx1"/>
                </a:solidFill>
              </a:rPr>
            </a:b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066800" y="476673"/>
            <a:ext cx="6255488" cy="172819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Согласно </a:t>
            </a:r>
            <a:r>
              <a:rPr lang="ru-RU" dirty="0" smtClean="0"/>
              <a:t>ч.1 ст. 52 ЖК РФ жилые помещения по договорам социального найма предоставляются гражданам, которые приняты на учет в качестве нуждающихся в жилых помещениях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476672"/>
            <a:ext cx="7242048" cy="2676912"/>
          </a:xfrm>
          <a:noFill/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В соответствии с приложением №1 Закона  Иркутской области  от 17.12.2008 №127-оз «О порядке ведения органами местного самоуправления муниципальных образований Иркутской области учета граждан в качестве нуждающихся в жилых помещениях, предоставляемых по договорам социального найма, и отдельных вопросах определения общей площади жилого помещения, предоставляемого гражданину по договору социального найма» для принятия малоимущих граждан на учет в орган, осуществляющий ведение учета, подается письменное заявление и следующие документы:</a:t>
            </a:r>
            <a:r>
              <a:rPr lang="ru-RU" sz="800" dirty="0" smtClean="0"/>
              <a:t/>
            </a:r>
            <a:br>
              <a:rPr lang="ru-RU" sz="800" dirty="0" smtClean="0"/>
            </a:br>
            <a:endParaRPr lang="ru-RU" sz="8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3501008"/>
            <a:ext cx="3520440" cy="2625155"/>
          </a:xfrm>
        </p:spPr>
        <p:txBody>
          <a:bodyPr>
            <a:normAutofit fontScale="25000" lnSpcReduction="20000"/>
          </a:bodyPr>
          <a:lstStyle/>
          <a:p>
            <a:r>
              <a:rPr lang="ru-RU" sz="5600" dirty="0" smtClean="0"/>
              <a:t>1) документы, удостоверяющие личность гражданина-заявителя и членов его семьи;</a:t>
            </a:r>
          </a:p>
          <a:p>
            <a:r>
              <a:rPr lang="ru-RU" sz="5600" dirty="0" smtClean="0"/>
              <a:t>2) документы, подтверждающие принадлежность гражданина-заявителя и членов его семьи к гражданству Российской Федерации и (или) государства, с которым Российской Федерацией заключен международный договор, в соответствии с которым предусмотрено предоставление жилых помещений по договорам социального найма;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178808" y="3501008"/>
            <a:ext cx="3520440" cy="2880320"/>
          </a:xfrm>
        </p:spPr>
        <p:txBody>
          <a:bodyPr>
            <a:normAutofit fontScale="25000" lnSpcReduction="20000"/>
          </a:bodyPr>
          <a:lstStyle/>
          <a:p>
            <a:r>
              <a:rPr lang="ru-RU" sz="5600" dirty="0" smtClean="0"/>
              <a:t>3) документы, подтверждающие правовые основания отнесения лиц, проживающих совместно с гражданином-заявителем по месту постоянного жительства, к членам его семьи (свидетельства о рождении, о заключении брака и их нотариально удостоверенный перевод на русский язык, в случае если эти свидетельства выданы компетентными органами иностранного государства, соответствующие решения суда и т.д.);</a:t>
            </a:r>
          </a:p>
          <a:p>
            <a:r>
              <a:rPr lang="ru-RU" sz="5600" dirty="0" smtClean="0"/>
              <a:t>4) справка с места жительства о составе семьи;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332656"/>
            <a:ext cx="3520440" cy="5793507"/>
          </a:xfrm>
        </p:spPr>
        <p:txBody>
          <a:bodyPr>
            <a:noAutofit/>
          </a:bodyPr>
          <a:lstStyle/>
          <a:p>
            <a:r>
              <a:rPr lang="ru-RU" sz="1400" dirty="0" smtClean="0"/>
              <a:t>5) документы, подтверждающие право на предоставление жилых помещений по договорам социального найма вне очереди;</a:t>
            </a:r>
          </a:p>
          <a:p>
            <a:r>
              <a:rPr lang="ru-RU" sz="1400" dirty="0" smtClean="0"/>
              <a:t>6) документы, подтверждающие правовые основания владения и пользования гражданином-заявителем и членами его семьи жилым помещением (жилыми помещениями);</a:t>
            </a:r>
          </a:p>
          <a:p>
            <a:r>
              <a:rPr lang="ru-RU" sz="1400" dirty="0" smtClean="0"/>
              <a:t>7) документы, выданные федеральным органом исполнительной власти, уполномоченным Правительством Российской Федерации на осуществление государственного кадастрового учета, государственной регистрации прав, ведение Единого государственного реестра недвижимости и предоставление сведений, содержащихся в Едином государственном реестре недвижимости, его территориальными органами или подведомственным </a:t>
            </a:r>
            <a:r>
              <a:rPr lang="ru-RU" sz="1400" dirty="0" smtClean="0"/>
              <a:t>ему</a:t>
            </a:r>
            <a:endParaRPr lang="ru-RU" sz="1400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332656"/>
            <a:ext cx="3777568" cy="5793507"/>
          </a:xfrm>
        </p:spPr>
        <p:txBody>
          <a:bodyPr>
            <a:normAutofit lnSpcReduction="10000"/>
          </a:bodyPr>
          <a:lstStyle/>
          <a:p>
            <a:r>
              <a:rPr lang="ru-RU" sz="1400" dirty="0" smtClean="0"/>
              <a:t>государственным бюджетным учреждением, </a:t>
            </a:r>
            <a:r>
              <a:rPr lang="ru-RU" sz="1400" dirty="0" smtClean="0"/>
              <a:t>наделенным </a:t>
            </a:r>
            <a:r>
              <a:rPr lang="ru-RU" sz="1400" dirty="0" smtClean="0"/>
              <a:t>соответствующими полномочиями в соответствии с решением такого органа (далее - орган регистрации прав), и органом (организацией) по государственному техническому учету и (или) технической инвентаризации, подтверждающие наличие (отсутствие) жилых помещений в собственности гражданина-заявителя и членов его семьи</a:t>
            </a:r>
            <a:r>
              <a:rPr lang="ru-RU" sz="1400" dirty="0" smtClean="0"/>
              <a:t>;</a:t>
            </a:r>
          </a:p>
          <a:p>
            <a:r>
              <a:rPr lang="ru-RU" sz="1400" dirty="0" smtClean="0"/>
              <a:t>8) документы, выданные органами, осуществляющими регистрацию транспортных средств, подтверждающие наличие (отсутствие) транспортного средства в собственности гражданина-заявителя или членов его семьи;</a:t>
            </a:r>
          </a:p>
          <a:p>
            <a:r>
              <a:rPr lang="ru-RU" sz="1400" dirty="0" smtClean="0"/>
              <a:t>9) документы, в установленном порядке подтверждающие доходы гражданина-заявителя и членов его семьи, учитываемые при признании граждан малоимущими в соответствии с законодательством Иркутской области (налоговые декларации, справки о доходах физического лица и иные документы);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457200" y="260648"/>
            <a:ext cx="3520440" cy="6408712"/>
          </a:xfrm>
        </p:spPr>
        <p:txBody>
          <a:bodyPr>
            <a:normAutofit fontScale="25000" lnSpcReduction="20000"/>
          </a:bodyPr>
          <a:lstStyle/>
          <a:p>
            <a:r>
              <a:rPr lang="ru-RU" sz="5600" dirty="0" smtClean="0"/>
              <a:t>10) документы, содержащие в соответствии с законодательством сведения о рыночной стоимости принадлежащего на праве собственности гражданину-заявителю и членам его семьи имущества, подлежащего налогообложению (в случае отсутствия заявления гражданина о проведении оценки данного имущества органом местного самоуправления - по рыночной стоимости данного имущества, сложившейся в соответствующем муниципальном образовании).</a:t>
            </a:r>
          </a:p>
          <a:p>
            <a:endParaRPr lang="ru-RU" sz="5600" dirty="0" smtClean="0"/>
          </a:p>
          <a:p>
            <a:r>
              <a:rPr lang="ru-RU" sz="5600" dirty="0" smtClean="0"/>
              <a:t>Гражданин </a:t>
            </a:r>
            <a:r>
              <a:rPr lang="ru-RU" sz="5600" dirty="0" smtClean="0"/>
              <a:t>обязан представить документы, указанные в </a:t>
            </a:r>
            <a:r>
              <a:rPr lang="ru-RU" sz="5600" dirty="0" smtClean="0"/>
              <a:t>подпунктах 1,2,3 (</a:t>
            </a:r>
            <a:r>
              <a:rPr lang="ru-RU" sz="5600" dirty="0" smtClean="0"/>
              <a:t>в части свидетельств о рождении, о заключении брака, выданных компетентными органами иностранного государства, и их нотариально удостоверенного перевода на русский язык; решений суда), </a:t>
            </a:r>
            <a:r>
              <a:rPr lang="ru-RU" sz="5600" dirty="0" smtClean="0"/>
              <a:t>4,5,7 в </a:t>
            </a:r>
            <a:r>
              <a:rPr lang="ru-RU" sz="5600" dirty="0" smtClean="0"/>
              <a:t>части документа, выданного органом (организацией) по государственному техническому учету и (или) технической инвентаризации</a:t>
            </a:r>
            <a:r>
              <a:rPr lang="ru-RU" sz="5600" dirty="0" smtClean="0"/>
              <a:t>), 8 </a:t>
            </a:r>
            <a:r>
              <a:rPr lang="ru-RU" sz="5600" dirty="0" smtClean="0"/>
              <a:t>настоящего пункта</a:t>
            </a:r>
            <a:r>
              <a:rPr lang="ru-RU" sz="5600" dirty="0" smtClean="0"/>
              <a:t>.</a:t>
            </a:r>
          </a:p>
          <a:p>
            <a:endParaRPr lang="ru-RU" sz="5600" dirty="0" smtClean="0"/>
          </a:p>
          <a:p>
            <a:r>
              <a:rPr lang="ru-RU" sz="5600" dirty="0" smtClean="0"/>
              <a:t>Гражданин вправе представить документы, указанные в подпунктах 3 (в части свидетельств о рождении, о заключении брака, за исключением</a:t>
            </a:r>
          </a:p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178808" y="260648"/>
            <a:ext cx="3849576" cy="5865515"/>
          </a:xfrm>
        </p:spPr>
        <p:txBody>
          <a:bodyPr>
            <a:normAutofit fontScale="25000" lnSpcReduction="20000"/>
          </a:bodyPr>
          <a:lstStyle/>
          <a:p>
            <a:r>
              <a:rPr lang="ru-RU" sz="5600" dirty="0" smtClean="0"/>
              <a:t>свидетельств</a:t>
            </a:r>
            <a:r>
              <a:rPr lang="ru-RU" sz="5600" dirty="0" smtClean="0"/>
              <a:t>, выданных компетентными органами иностранного государства, и их нотариально удостоверенного перевода на русский </a:t>
            </a:r>
            <a:r>
              <a:rPr lang="ru-RU" sz="5600" dirty="0" smtClean="0"/>
              <a:t>язык), 6,7(в </a:t>
            </a:r>
            <a:r>
              <a:rPr lang="ru-RU" sz="5600" dirty="0" smtClean="0"/>
              <a:t>части документа, выданного органом регистрации прав), </a:t>
            </a:r>
            <a:r>
              <a:rPr lang="ru-RU" sz="5600" dirty="0" smtClean="0"/>
              <a:t>9, 10 настоящего </a:t>
            </a:r>
            <a:r>
              <a:rPr lang="ru-RU" sz="5600" dirty="0" smtClean="0"/>
              <a:t>пункта. В случае, если такие документы и (или) информация не были представлены самостоятельно гражданином, то орган, осуществляющий ведение учета, запрашивает указанные документы и (или) информацию в порядке межведомственного информационного взаимодействия в соответствии с законодательством.</a:t>
            </a:r>
          </a:p>
          <a:p>
            <a:r>
              <a:rPr lang="ru-RU" sz="5600" dirty="0" smtClean="0"/>
              <a:t>Для принятия на учет граждан, относящихся к иной категории имеющих право на предоставление жилых помещений по договорам социального найма, определенной федеральным законом, указом Президента Российской Федерации или законом Иркутской области, заявители либо законные представители недееспособных граждан подают в орган, осуществляющий ведение учета, письменное заявление, документы, подтверждающие принадлежность гражданина-заявителя к указанной категории граждан, а также документы, установленные </a:t>
            </a:r>
            <a:r>
              <a:rPr lang="ru-RU" sz="5600" dirty="0" smtClean="0"/>
              <a:t> подпунктами 1-7 пункта 1 указанного </a:t>
            </a:r>
            <a:r>
              <a:rPr lang="ru-RU" sz="5600" dirty="0" smtClean="0"/>
              <a:t>перечня, если иное не установлено федеральным законом, указом Президента Российской Федерации или законом Иркутской области.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64</TotalTime>
  <Words>793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Изящная</vt:lpstr>
      <vt:lpstr>Нижнеудинская межрайонная прокуратура в рамках правового просвещения населения разъясняет:</vt:lpstr>
      <vt:lpstr>Слайд 2</vt:lpstr>
      <vt:lpstr>принятие на учет граждан в качестве нуждающихся в жилых помещениях осуществляется органом местного самоуправления на основании заявлений данных граждан, поданных ими в указанный орган по месту своего жительства.    С заявлениями о принятии на учет должны быть представлены документы, подтверждающие право соответствующих граждан состоять на учете в качестве нуждающихся в жилых помещениях.    гражданину, подавшему заявление о принятии на учет, выдается расписка в получении этих документов с указанием их перечня и даты их получения органом, осуществляющим принятие на учет.   Решение о принятии на учет или об отказе в принятии на учет должно быть принято по результатам рассмотрения заявления о принятии на учет и иных представленных документов органом, осуществляющим принятие на учет, не позднее чем через тридцать рабочих дней со дня представления указанных документов в данный орган.  </vt:lpstr>
      <vt:lpstr>В соответствии с приложением №1 Закона  Иркутской области  от 17.12.2008 №127-оз «О порядке ведения органами местного самоуправления муниципальных образований Иркутской области учета граждан в качестве нуждающихся в жилых помещениях, предоставляемых по договорам социального найма, и отдельных вопросах определения общей площади жилого помещения, предоставляемого гражданину по договору социального найма» для принятия малоимущих граждан на учет в орган, осуществляющий ведение учета, подается письменное заявление и следующие документы: 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Нижнеудинская межрайонная прокуратура в рамках правового просвещения населения разъясняет:</dc:title>
  <dc:creator>User</dc:creator>
  <cp:lastModifiedBy>User</cp:lastModifiedBy>
  <cp:revision>8</cp:revision>
  <dcterms:created xsi:type="dcterms:W3CDTF">2021-02-15T09:54:12Z</dcterms:created>
  <dcterms:modified xsi:type="dcterms:W3CDTF">2021-02-16T02:08:15Z</dcterms:modified>
</cp:coreProperties>
</file>