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1879263" cy="82804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08">
          <p15:clr>
            <a:srgbClr val="A4A3A4"/>
          </p15:clr>
        </p15:guide>
        <p15:guide id="2" pos="37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3399"/>
    <a:srgbClr val="00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27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74" y="72"/>
      </p:cViewPr>
      <p:guideLst>
        <p:guide orient="horz" pos="2608"/>
        <p:guide pos="37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0945" y="1355149"/>
            <a:ext cx="10097374" cy="2882806"/>
          </a:xfrm>
        </p:spPr>
        <p:txBody>
          <a:bodyPr anchor="b"/>
          <a:lstStyle>
            <a:lvl1pPr algn="ctr">
              <a:defRPr sz="724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4349128"/>
            <a:ext cx="8909447" cy="1999179"/>
          </a:xfrm>
        </p:spPr>
        <p:txBody>
          <a:bodyPr/>
          <a:lstStyle>
            <a:lvl1pPr marL="0" indent="0" algn="ctr">
              <a:buNone/>
              <a:defRPr sz="2898"/>
            </a:lvl1pPr>
            <a:lvl2pPr marL="552023" indent="0" algn="ctr">
              <a:buNone/>
              <a:defRPr sz="2415"/>
            </a:lvl2pPr>
            <a:lvl3pPr marL="1104047" indent="0" algn="ctr">
              <a:buNone/>
              <a:defRPr sz="2173"/>
            </a:lvl3pPr>
            <a:lvl4pPr marL="1656070" indent="0" algn="ctr">
              <a:buNone/>
              <a:defRPr sz="1932"/>
            </a:lvl4pPr>
            <a:lvl5pPr marL="2208093" indent="0" algn="ctr">
              <a:buNone/>
              <a:defRPr sz="1932"/>
            </a:lvl5pPr>
            <a:lvl6pPr marL="2760116" indent="0" algn="ctr">
              <a:buNone/>
              <a:defRPr sz="1932"/>
            </a:lvl6pPr>
            <a:lvl7pPr marL="3312140" indent="0" algn="ctr">
              <a:buNone/>
              <a:defRPr sz="1932"/>
            </a:lvl7pPr>
            <a:lvl8pPr marL="3864163" indent="0" algn="ctr">
              <a:buNone/>
              <a:defRPr sz="1932"/>
            </a:lvl8pPr>
            <a:lvl9pPr marL="4416186" indent="0" algn="ctr">
              <a:buNone/>
              <a:defRPr sz="1932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47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94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40855"/>
            <a:ext cx="2561466" cy="701725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0" y="440855"/>
            <a:ext cx="7535907" cy="701725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7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26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2064352"/>
            <a:ext cx="10245864" cy="3444416"/>
          </a:xfrm>
        </p:spPr>
        <p:txBody>
          <a:bodyPr anchor="b"/>
          <a:lstStyle>
            <a:lvl1pPr>
              <a:defRPr sz="724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5541353"/>
            <a:ext cx="10245864" cy="1811337"/>
          </a:xfrm>
        </p:spPr>
        <p:txBody>
          <a:bodyPr/>
          <a:lstStyle>
            <a:lvl1pPr marL="0" indent="0">
              <a:buNone/>
              <a:defRPr sz="2898">
                <a:solidFill>
                  <a:schemeClr val="tx1"/>
                </a:solidFill>
              </a:defRPr>
            </a:lvl1pPr>
            <a:lvl2pPr marL="552023" indent="0">
              <a:buNone/>
              <a:defRPr sz="2415">
                <a:solidFill>
                  <a:schemeClr val="tx1">
                    <a:tint val="75000"/>
                  </a:schemeClr>
                </a:solidFill>
              </a:defRPr>
            </a:lvl2pPr>
            <a:lvl3pPr marL="1104047" indent="0">
              <a:buNone/>
              <a:defRPr sz="2173">
                <a:solidFill>
                  <a:schemeClr val="tx1">
                    <a:tint val="75000"/>
                  </a:schemeClr>
                </a:solidFill>
              </a:defRPr>
            </a:lvl3pPr>
            <a:lvl4pPr marL="1656070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4pPr>
            <a:lvl5pPr marL="2208093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5pPr>
            <a:lvl6pPr marL="2760116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6pPr>
            <a:lvl7pPr marL="3312140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7pPr>
            <a:lvl8pPr marL="3864163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8pPr>
            <a:lvl9pPr marL="4416186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672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2204273"/>
            <a:ext cx="5048687" cy="525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204273"/>
            <a:ext cx="5048687" cy="525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9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40856"/>
            <a:ext cx="10245864" cy="160049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2029849"/>
            <a:ext cx="5025484" cy="994797"/>
          </a:xfrm>
        </p:spPr>
        <p:txBody>
          <a:bodyPr anchor="b"/>
          <a:lstStyle>
            <a:lvl1pPr marL="0" indent="0">
              <a:buNone/>
              <a:defRPr sz="2898" b="1"/>
            </a:lvl1pPr>
            <a:lvl2pPr marL="552023" indent="0">
              <a:buNone/>
              <a:defRPr sz="2415" b="1"/>
            </a:lvl2pPr>
            <a:lvl3pPr marL="1104047" indent="0">
              <a:buNone/>
              <a:defRPr sz="2173" b="1"/>
            </a:lvl3pPr>
            <a:lvl4pPr marL="1656070" indent="0">
              <a:buNone/>
              <a:defRPr sz="1932" b="1"/>
            </a:lvl4pPr>
            <a:lvl5pPr marL="2208093" indent="0">
              <a:buNone/>
              <a:defRPr sz="1932" b="1"/>
            </a:lvl5pPr>
            <a:lvl6pPr marL="2760116" indent="0">
              <a:buNone/>
              <a:defRPr sz="1932" b="1"/>
            </a:lvl6pPr>
            <a:lvl7pPr marL="3312140" indent="0">
              <a:buNone/>
              <a:defRPr sz="1932" b="1"/>
            </a:lvl7pPr>
            <a:lvl8pPr marL="3864163" indent="0">
              <a:buNone/>
              <a:defRPr sz="1932" b="1"/>
            </a:lvl8pPr>
            <a:lvl9pPr marL="4416186" indent="0">
              <a:buNone/>
              <a:defRPr sz="193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3024646"/>
            <a:ext cx="5025484" cy="44487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8" y="2029849"/>
            <a:ext cx="5050234" cy="994797"/>
          </a:xfrm>
        </p:spPr>
        <p:txBody>
          <a:bodyPr anchor="b"/>
          <a:lstStyle>
            <a:lvl1pPr marL="0" indent="0">
              <a:buNone/>
              <a:defRPr sz="2898" b="1"/>
            </a:lvl1pPr>
            <a:lvl2pPr marL="552023" indent="0">
              <a:buNone/>
              <a:defRPr sz="2415" b="1"/>
            </a:lvl2pPr>
            <a:lvl3pPr marL="1104047" indent="0">
              <a:buNone/>
              <a:defRPr sz="2173" b="1"/>
            </a:lvl3pPr>
            <a:lvl4pPr marL="1656070" indent="0">
              <a:buNone/>
              <a:defRPr sz="1932" b="1"/>
            </a:lvl4pPr>
            <a:lvl5pPr marL="2208093" indent="0">
              <a:buNone/>
              <a:defRPr sz="1932" b="1"/>
            </a:lvl5pPr>
            <a:lvl6pPr marL="2760116" indent="0">
              <a:buNone/>
              <a:defRPr sz="1932" b="1"/>
            </a:lvl6pPr>
            <a:lvl7pPr marL="3312140" indent="0">
              <a:buNone/>
              <a:defRPr sz="1932" b="1"/>
            </a:lvl7pPr>
            <a:lvl8pPr marL="3864163" indent="0">
              <a:buNone/>
              <a:defRPr sz="1932" b="1"/>
            </a:lvl8pPr>
            <a:lvl9pPr marL="4416186" indent="0">
              <a:buNone/>
              <a:defRPr sz="193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8" y="3024646"/>
            <a:ext cx="5050234" cy="44487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285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039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290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52027"/>
            <a:ext cx="3831372" cy="1932093"/>
          </a:xfrm>
        </p:spPr>
        <p:txBody>
          <a:bodyPr anchor="b"/>
          <a:lstStyle>
            <a:lvl1pPr>
              <a:defRPr sz="386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192226"/>
            <a:ext cx="6013877" cy="5884451"/>
          </a:xfrm>
        </p:spPr>
        <p:txBody>
          <a:bodyPr/>
          <a:lstStyle>
            <a:lvl1pPr>
              <a:defRPr sz="3864"/>
            </a:lvl1pPr>
            <a:lvl2pPr>
              <a:defRPr sz="3381"/>
            </a:lvl2pPr>
            <a:lvl3pPr>
              <a:defRPr sz="2898"/>
            </a:lvl3pPr>
            <a:lvl4pPr>
              <a:defRPr sz="2415"/>
            </a:lvl4pPr>
            <a:lvl5pPr>
              <a:defRPr sz="2415"/>
            </a:lvl5pPr>
            <a:lvl6pPr>
              <a:defRPr sz="2415"/>
            </a:lvl6pPr>
            <a:lvl7pPr>
              <a:defRPr sz="2415"/>
            </a:lvl7pPr>
            <a:lvl8pPr>
              <a:defRPr sz="2415"/>
            </a:lvl8pPr>
            <a:lvl9pPr>
              <a:defRPr sz="241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484120"/>
            <a:ext cx="3831372" cy="4602140"/>
          </a:xfrm>
        </p:spPr>
        <p:txBody>
          <a:bodyPr/>
          <a:lstStyle>
            <a:lvl1pPr marL="0" indent="0">
              <a:buNone/>
              <a:defRPr sz="1932"/>
            </a:lvl1pPr>
            <a:lvl2pPr marL="552023" indent="0">
              <a:buNone/>
              <a:defRPr sz="1690"/>
            </a:lvl2pPr>
            <a:lvl3pPr marL="1104047" indent="0">
              <a:buNone/>
              <a:defRPr sz="1449"/>
            </a:lvl3pPr>
            <a:lvl4pPr marL="1656070" indent="0">
              <a:buNone/>
              <a:defRPr sz="1207"/>
            </a:lvl4pPr>
            <a:lvl5pPr marL="2208093" indent="0">
              <a:buNone/>
              <a:defRPr sz="1207"/>
            </a:lvl5pPr>
            <a:lvl6pPr marL="2760116" indent="0">
              <a:buNone/>
              <a:defRPr sz="1207"/>
            </a:lvl6pPr>
            <a:lvl7pPr marL="3312140" indent="0">
              <a:buNone/>
              <a:defRPr sz="1207"/>
            </a:lvl7pPr>
            <a:lvl8pPr marL="3864163" indent="0">
              <a:buNone/>
              <a:defRPr sz="1207"/>
            </a:lvl8pPr>
            <a:lvl9pPr marL="4416186" indent="0">
              <a:buNone/>
              <a:defRPr sz="12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895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52027"/>
            <a:ext cx="3831372" cy="1932093"/>
          </a:xfrm>
        </p:spPr>
        <p:txBody>
          <a:bodyPr anchor="b"/>
          <a:lstStyle>
            <a:lvl1pPr>
              <a:defRPr sz="386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192226"/>
            <a:ext cx="6013877" cy="5884451"/>
          </a:xfrm>
        </p:spPr>
        <p:txBody>
          <a:bodyPr anchor="t"/>
          <a:lstStyle>
            <a:lvl1pPr marL="0" indent="0">
              <a:buNone/>
              <a:defRPr sz="3864"/>
            </a:lvl1pPr>
            <a:lvl2pPr marL="552023" indent="0">
              <a:buNone/>
              <a:defRPr sz="3381"/>
            </a:lvl2pPr>
            <a:lvl3pPr marL="1104047" indent="0">
              <a:buNone/>
              <a:defRPr sz="2898"/>
            </a:lvl3pPr>
            <a:lvl4pPr marL="1656070" indent="0">
              <a:buNone/>
              <a:defRPr sz="2415"/>
            </a:lvl4pPr>
            <a:lvl5pPr marL="2208093" indent="0">
              <a:buNone/>
              <a:defRPr sz="2415"/>
            </a:lvl5pPr>
            <a:lvl6pPr marL="2760116" indent="0">
              <a:buNone/>
              <a:defRPr sz="2415"/>
            </a:lvl6pPr>
            <a:lvl7pPr marL="3312140" indent="0">
              <a:buNone/>
              <a:defRPr sz="2415"/>
            </a:lvl7pPr>
            <a:lvl8pPr marL="3864163" indent="0">
              <a:buNone/>
              <a:defRPr sz="2415"/>
            </a:lvl8pPr>
            <a:lvl9pPr marL="4416186" indent="0">
              <a:buNone/>
              <a:defRPr sz="241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484120"/>
            <a:ext cx="3831372" cy="4602140"/>
          </a:xfrm>
        </p:spPr>
        <p:txBody>
          <a:bodyPr/>
          <a:lstStyle>
            <a:lvl1pPr marL="0" indent="0">
              <a:buNone/>
              <a:defRPr sz="1932"/>
            </a:lvl1pPr>
            <a:lvl2pPr marL="552023" indent="0">
              <a:buNone/>
              <a:defRPr sz="1690"/>
            </a:lvl2pPr>
            <a:lvl3pPr marL="1104047" indent="0">
              <a:buNone/>
              <a:defRPr sz="1449"/>
            </a:lvl3pPr>
            <a:lvl4pPr marL="1656070" indent="0">
              <a:buNone/>
              <a:defRPr sz="1207"/>
            </a:lvl4pPr>
            <a:lvl5pPr marL="2208093" indent="0">
              <a:buNone/>
              <a:defRPr sz="1207"/>
            </a:lvl5pPr>
            <a:lvl6pPr marL="2760116" indent="0">
              <a:buNone/>
              <a:defRPr sz="1207"/>
            </a:lvl6pPr>
            <a:lvl7pPr marL="3312140" indent="0">
              <a:buNone/>
              <a:defRPr sz="1207"/>
            </a:lvl7pPr>
            <a:lvl8pPr marL="3864163" indent="0">
              <a:buNone/>
              <a:defRPr sz="1207"/>
            </a:lvl8pPr>
            <a:lvl9pPr marL="4416186" indent="0">
              <a:buNone/>
              <a:defRPr sz="12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214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40856"/>
            <a:ext cx="10245864" cy="1600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204273"/>
            <a:ext cx="10245864" cy="5253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7674706"/>
            <a:ext cx="2672834" cy="44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84AB9-236E-4A3D-8614-10605BE7451E}" type="datetimeFigureOut">
              <a:rPr lang="ru-RU" smtClean="0"/>
              <a:t>25.09.2023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674706"/>
            <a:ext cx="4009251" cy="44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674706"/>
            <a:ext cx="2672834" cy="44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98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104047" rtl="0" eaLnBrk="1" latinLnBrk="0" hangingPunct="1">
        <a:lnSpc>
          <a:spcPct val="90000"/>
        </a:lnSpc>
        <a:spcBef>
          <a:spcPct val="0"/>
        </a:spcBef>
        <a:buNone/>
        <a:defRPr sz="53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012" indent="-276012" algn="l" defTabSz="1104047" rtl="0" eaLnBrk="1" latinLnBrk="0" hangingPunct="1">
        <a:lnSpc>
          <a:spcPct val="90000"/>
        </a:lnSpc>
        <a:spcBef>
          <a:spcPts val="1207"/>
        </a:spcBef>
        <a:buFont typeface="Arial" panose="020B0604020202020204" pitchFamily="34" charset="0"/>
        <a:buChar char="•"/>
        <a:defRPr sz="3381" kern="1200">
          <a:solidFill>
            <a:schemeClr val="tx1"/>
          </a:solidFill>
          <a:latin typeface="+mn-lt"/>
          <a:ea typeface="+mn-ea"/>
          <a:cs typeface="+mn-cs"/>
        </a:defRPr>
      </a:lvl1pPr>
      <a:lvl2pPr marL="828035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898" kern="1200">
          <a:solidFill>
            <a:schemeClr val="tx1"/>
          </a:solidFill>
          <a:latin typeface="+mn-lt"/>
          <a:ea typeface="+mn-ea"/>
          <a:cs typeface="+mn-cs"/>
        </a:defRPr>
      </a:lvl2pPr>
      <a:lvl3pPr marL="1380058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415" kern="1200">
          <a:solidFill>
            <a:schemeClr val="tx1"/>
          </a:solidFill>
          <a:latin typeface="+mn-lt"/>
          <a:ea typeface="+mn-ea"/>
          <a:cs typeface="+mn-cs"/>
        </a:defRPr>
      </a:lvl3pPr>
      <a:lvl4pPr marL="1932081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4pPr>
      <a:lvl5pPr marL="2484105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5pPr>
      <a:lvl6pPr marL="3036128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6pPr>
      <a:lvl7pPr marL="3588151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7pPr>
      <a:lvl8pPr marL="4140175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8pPr>
      <a:lvl9pPr marL="4692198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1pPr>
      <a:lvl2pPr marL="552023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2pPr>
      <a:lvl3pPr marL="1104047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3pPr>
      <a:lvl4pPr marL="1656070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4pPr>
      <a:lvl5pPr marL="2208093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5pPr>
      <a:lvl6pPr marL="2760116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6pPr>
      <a:lvl7pPr marL="3312140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7pPr>
      <a:lvl8pPr marL="3864163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8pPr>
      <a:lvl9pPr marL="4416186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jpeg"/><Relationship Id="rId2" Type="http://schemas.openxmlformats.org/officeDocument/2006/relationships/image" Target="../media/image4.jp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07" t="18275" r="19606" b="1529"/>
          <a:stretch/>
        </p:blipFill>
        <p:spPr>
          <a:xfrm>
            <a:off x="-30480" y="0"/>
            <a:ext cx="11909743" cy="8280400"/>
          </a:xfrm>
          <a:prstGeom prst="rect">
            <a:avLst/>
          </a:prstGeom>
          <a:effectLst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960000" cy="82804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60000" y="0"/>
            <a:ext cx="3960000" cy="82804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919263" y="0"/>
            <a:ext cx="3960000" cy="828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4839451" y="5813726"/>
            <a:ext cx="2200361" cy="1634082"/>
            <a:chOff x="7742431" y="56569"/>
            <a:chExt cx="1582544" cy="1106488"/>
          </a:xfrm>
        </p:grpSpPr>
        <p:pic>
          <p:nvPicPr>
            <p:cNvPr id="7" name="Рисунок 2"/>
            <p:cNvPicPr preferRelativeResize="0"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" r="1" b="-90"/>
            <a:stretch/>
          </p:blipFill>
          <p:spPr bwMode="auto">
            <a:xfrm>
              <a:off x="7935761" y="56569"/>
              <a:ext cx="1247214" cy="110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742431" y="569180"/>
              <a:ext cx="15825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i="1" dirty="0" smtClean="0">
                  <a:solidFill>
                    <a:srgbClr val="00339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АРМИЯ РОССИИ</a:t>
              </a:r>
              <a:endParaRPr lang="ru-RU" sz="900" b="1" i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4046220" y="288000"/>
            <a:ext cx="3777877" cy="38343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C00000"/>
              </a:buClr>
              <a:buSzPct val="120000"/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НЕОБХОДИМЫЕ </a:t>
            </a: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ДОКУМЕНТЫ</a:t>
            </a:r>
          </a:p>
          <a:p>
            <a:pPr algn="ctr">
              <a:buClr>
                <a:srgbClr val="C00000"/>
              </a:buClr>
              <a:buSzPct val="120000"/>
            </a:pPr>
            <a:endParaRPr lang="ru-RU" sz="1000" b="1" dirty="0">
              <a:solidFill>
                <a:srgbClr val="005CAA"/>
              </a:solidFill>
              <a:latin typeface="MyriadPro-Bold"/>
            </a:endParaRPr>
          </a:p>
          <a:p>
            <a:pPr marL="285750" indent="-285750"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Фотография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(анфас, 9х12 см,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на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обороте указывается Ф.И.О.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 дата);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Автобиография (2 экз., в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том числе 1 экз. рукописная);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Анкета (форму можно получить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/>
            </a:r>
            <a:b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военном комиссариате);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Копии документов об образовании;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Копия трудовой книжки (при наличии);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Служебная характеристика с последнего места работы (учебы, службы);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Выписка из домовой книги (при наличии);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Копии паспорта, военного билета, свидетельства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рождении, свидетельств о браке и рождении детей (при наличии)</a:t>
            </a:r>
            <a:endParaRPr lang="ru-RU" sz="1300" dirty="0">
              <a:solidFill>
                <a:srgbClr val="000000"/>
              </a:solidFill>
              <a:latin typeface="MyriadPro-Regular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4095" y="288000"/>
            <a:ext cx="3420739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ТРЕБОВАНИЯ К КАНДИДАТАМ</a:t>
            </a:r>
          </a:p>
          <a:p>
            <a:endParaRPr lang="ru-RU" sz="1000" b="1" dirty="0" smtClean="0">
              <a:solidFill>
                <a:srgbClr val="005CAA"/>
              </a:solidFill>
              <a:latin typeface="MyriadPro-Bold"/>
            </a:endParaRPr>
          </a:p>
          <a:p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по возрасту: </a:t>
            </a:r>
          </a:p>
          <a:p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прапорщики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, </a:t>
            </a:r>
            <a:endParaRPr lang="ru-RU" sz="1300" b="1" i="1" spc="-30" dirty="0" smtClean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сержанты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, солдаты – до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52 лет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 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младшие офицеры – до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57 лет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 старшие офицеры –  до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62 лет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endParaRPr lang="ru-RU" sz="700" dirty="0" smtClean="0">
              <a:solidFill>
                <a:srgbClr val="000000"/>
              </a:solidFill>
              <a:latin typeface="MyriadPro-Regular"/>
            </a:endParaRPr>
          </a:p>
          <a:p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по здоровью</a:t>
            </a:r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: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быть годным к военной службе (категория А) или годным к военной службе с незначительными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ограничениями (категория Б)</a:t>
            </a: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по результатам </a:t>
            </a:r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профессионального</a:t>
            </a:r>
          </a:p>
          <a:p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психологического отбора: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получить первую, вторую или третью категорию пригодности для конкретной выбранной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специальности</a:t>
            </a: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П</a:t>
            </a:r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о </a:t>
            </a:r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образованию: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не ниже основного общего (9 классов)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38540" y="5618320"/>
            <a:ext cx="3509818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отбывал наказание в виде лишения свободы</a:t>
            </a: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подвергался административному наказанию за потребление наркотических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или психотропных веществ</a:t>
            </a: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отношении него вынесен обвинительный приговор и назначено наказание, ведется дознание либо предварительное следствие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или уголовное дело передано в суд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421" y="5072044"/>
            <a:ext cx="354915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FF0000"/>
                </a:solidFill>
                <a:latin typeface="MyriadPro-Bold"/>
              </a:rPr>
              <a:t>ГРАЖДАНИН НЕ МОЖЕТ </a:t>
            </a:r>
          </a:p>
          <a:p>
            <a:pPr algn="ctr"/>
            <a:r>
              <a:rPr lang="ru-RU" sz="1500" b="1" dirty="0" smtClean="0">
                <a:solidFill>
                  <a:srgbClr val="FF0000"/>
                </a:solidFill>
                <a:latin typeface="MyriadPro-Bold"/>
              </a:rPr>
              <a:t>СЧИТАТЬСЯ КАНДИДАТОМ, ЕСЛИ:</a:t>
            </a:r>
          </a:p>
        </p:txBody>
      </p:sp>
      <p:sp>
        <p:nvSpPr>
          <p:cNvPr id="24" name="Freeform 14"/>
          <p:cNvSpPr/>
          <p:nvPr/>
        </p:nvSpPr>
        <p:spPr>
          <a:xfrm>
            <a:off x="134322" y="776642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5" name="Freeform 14"/>
          <p:cNvSpPr/>
          <p:nvPr/>
        </p:nvSpPr>
        <p:spPr>
          <a:xfrm>
            <a:off x="134322" y="1891654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6" name="Freeform 14"/>
          <p:cNvSpPr/>
          <p:nvPr/>
        </p:nvSpPr>
        <p:spPr>
          <a:xfrm>
            <a:off x="134322" y="2993801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7" name="Freeform 14"/>
          <p:cNvSpPr/>
          <p:nvPr/>
        </p:nvSpPr>
        <p:spPr>
          <a:xfrm>
            <a:off x="134322" y="4295317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8" name="Freeform 46"/>
          <p:cNvSpPr/>
          <p:nvPr/>
        </p:nvSpPr>
        <p:spPr>
          <a:xfrm flipH="1">
            <a:off x="134322" y="5701316"/>
            <a:ext cx="302230" cy="30223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0728" y="153591"/>
                </a:moveTo>
                <a:lnTo>
                  <a:pt x="117872" y="153591"/>
                </a:lnTo>
                <a:lnTo>
                  <a:pt x="117872" y="167878"/>
                </a:lnTo>
                <a:lnTo>
                  <a:pt x="110728" y="167878"/>
                </a:lnTo>
                <a:close/>
                <a:moveTo>
                  <a:pt x="110728" y="60722"/>
                </a:moveTo>
                <a:lnTo>
                  <a:pt x="117872" y="60722"/>
                </a:lnTo>
                <a:lnTo>
                  <a:pt x="117872" y="139303"/>
                </a:lnTo>
                <a:lnTo>
                  <a:pt x="110728" y="13930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9" name="Freeform 46"/>
          <p:cNvSpPr/>
          <p:nvPr/>
        </p:nvSpPr>
        <p:spPr>
          <a:xfrm flipH="1">
            <a:off x="134322" y="6181338"/>
            <a:ext cx="302230" cy="30223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0728" y="153591"/>
                </a:moveTo>
                <a:lnTo>
                  <a:pt x="117872" y="153591"/>
                </a:lnTo>
                <a:lnTo>
                  <a:pt x="117872" y="167878"/>
                </a:lnTo>
                <a:lnTo>
                  <a:pt x="110728" y="167878"/>
                </a:lnTo>
                <a:close/>
                <a:moveTo>
                  <a:pt x="110728" y="60722"/>
                </a:moveTo>
                <a:lnTo>
                  <a:pt x="117872" y="60722"/>
                </a:lnTo>
                <a:lnTo>
                  <a:pt x="117872" y="139303"/>
                </a:lnTo>
                <a:lnTo>
                  <a:pt x="110728" y="13930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0" name="Freeform 46"/>
          <p:cNvSpPr/>
          <p:nvPr/>
        </p:nvSpPr>
        <p:spPr>
          <a:xfrm flipH="1">
            <a:off x="134322" y="7113915"/>
            <a:ext cx="302230" cy="30223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0728" y="153591"/>
                </a:moveTo>
                <a:lnTo>
                  <a:pt x="117872" y="153591"/>
                </a:lnTo>
                <a:lnTo>
                  <a:pt x="117872" y="167878"/>
                </a:lnTo>
                <a:lnTo>
                  <a:pt x="110728" y="167878"/>
                </a:lnTo>
                <a:close/>
                <a:moveTo>
                  <a:pt x="110728" y="60722"/>
                </a:moveTo>
                <a:lnTo>
                  <a:pt x="117872" y="60722"/>
                </a:lnTo>
                <a:lnTo>
                  <a:pt x="117872" y="139303"/>
                </a:lnTo>
                <a:lnTo>
                  <a:pt x="110728" y="13930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7719061" y="45692"/>
            <a:ext cx="4352368" cy="1598641"/>
            <a:chOff x="7718197" y="25767"/>
            <a:chExt cx="4352368" cy="159864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7718197" y="25767"/>
              <a:ext cx="4352368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400" b="1" spc="-50" dirty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Б</a:t>
              </a:r>
              <a:r>
                <a:rPr lang="ru-RU" sz="1500" b="1" spc="-50" dirty="0">
                  <a:ln w="3175">
                    <a:noFill/>
                  </a:ln>
                  <a:solidFill>
                    <a:schemeClr val="bg1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оевой</a:t>
              </a:r>
              <a:r>
                <a:rPr lang="ru-RU" sz="1500" spc="-50" dirty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 </a:t>
              </a:r>
              <a:r>
                <a:rPr lang="ru-RU" sz="2400" b="1" spc="-50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А</a:t>
              </a:r>
              <a:r>
                <a:rPr lang="ru-RU" sz="1500" b="1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рмейский</a:t>
              </a:r>
              <a:r>
                <a:rPr lang="ru-RU" sz="1500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 </a:t>
              </a:r>
              <a:r>
                <a:rPr lang="ru-RU" sz="2400" b="1" spc="-50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Р</a:t>
              </a:r>
              <a:r>
                <a:rPr lang="ru-RU" sz="1500" b="1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езерв</a:t>
              </a:r>
              <a:r>
                <a:rPr lang="ru-RU" sz="1500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 </a:t>
              </a:r>
              <a:r>
                <a:rPr lang="ru-RU" sz="2400" b="1" spc="-50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С</a:t>
              </a:r>
              <a:r>
                <a:rPr lang="ru-RU" sz="1500" b="1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траны</a:t>
              </a:r>
              <a:endParaRPr lang="ru-RU" sz="1500" b="1" spc="-50" dirty="0">
                <a:ln w="5080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7740615" y="377913"/>
              <a:ext cx="792087" cy="12464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400" b="1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А</a:t>
              </a:r>
            </a:p>
            <a:p>
              <a:pPr algn="ctr"/>
              <a:r>
                <a:rPr lang="ru-RU" sz="2400" b="1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Р</a:t>
              </a:r>
            </a:p>
            <a:p>
              <a:pPr algn="ctr"/>
              <a:r>
                <a:rPr lang="ru-RU" sz="2400" b="1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С</a:t>
              </a:r>
              <a:endParaRPr lang="ru-RU" sz="2400" b="1" dirty="0">
                <a:ln w="50800"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10" name="Параллелограмм 9"/>
          <p:cNvSpPr/>
          <p:nvPr/>
        </p:nvSpPr>
        <p:spPr>
          <a:xfrm>
            <a:off x="7914939" y="6595253"/>
            <a:ext cx="3970800" cy="626723"/>
          </a:xfrm>
          <a:prstGeom prst="parallelogram">
            <a:avLst>
              <a:gd name="adj" fmla="val 0"/>
            </a:avLst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араллелограмм 10"/>
          <p:cNvSpPr/>
          <p:nvPr/>
        </p:nvSpPr>
        <p:spPr>
          <a:xfrm>
            <a:off x="7918440" y="5974508"/>
            <a:ext cx="3970800" cy="626723"/>
          </a:xfrm>
          <a:prstGeom prst="parallelogram">
            <a:avLst>
              <a:gd name="adj" fmla="val 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араллелограмм 11"/>
          <p:cNvSpPr/>
          <p:nvPr/>
        </p:nvSpPr>
        <p:spPr>
          <a:xfrm>
            <a:off x="7915188" y="5349061"/>
            <a:ext cx="3970800" cy="626723"/>
          </a:xfrm>
          <a:prstGeom prst="parallelogram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917998" y="5360706"/>
            <a:ext cx="3960001" cy="18168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extrusionH="57150">
              <a:bevelT w="12700" h="6350" prst="coolSlant"/>
            </a:sp3d>
          </a:bodyPr>
          <a:lstStyle/>
          <a:p>
            <a:pPr algn="ctr">
              <a:lnSpc>
                <a:spcPct val="135000"/>
              </a:lnSpc>
            </a:pPr>
            <a:r>
              <a:rPr lang="ru-RU" sz="300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ПРЕБЫВАНИЕ </a:t>
            </a:r>
            <a:r>
              <a:rPr lang="ru-RU" sz="3000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В РЕЗЕРВЕ ВООРУЖЕННЫХ СИЛ – ТВОЙ ВЫБОР!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942" y="7221976"/>
            <a:ext cx="1079086" cy="108518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2898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"/>
          <a:stretch/>
        </p:blipFill>
        <p:spPr>
          <a:xfrm>
            <a:off x="-369" y="200"/>
            <a:ext cx="11880000" cy="8280000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47" y="6395122"/>
            <a:ext cx="2058342" cy="773438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4" y="6753360"/>
            <a:ext cx="1057750" cy="136151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342" y="242046"/>
            <a:ext cx="1211334" cy="22705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73" y="3262507"/>
            <a:ext cx="1306118" cy="1294907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134" y="1430131"/>
            <a:ext cx="887242" cy="12087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960000" cy="8280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60000" y="0"/>
            <a:ext cx="3967200" cy="8280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927203" y="0"/>
            <a:ext cx="3960000" cy="8280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ru-RU" sz="1400" dirty="0" smtClean="0">
              <a:solidFill>
                <a:srgbClr val="000000"/>
              </a:solidFill>
              <a:latin typeface="MyriadPro-Regular"/>
            </a:endParaRPr>
          </a:p>
          <a:p>
            <a:pPr lvl="0"/>
            <a:endParaRPr lang="ru-RU" sz="1400" dirty="0" smtClean="0">
              <a:solidFill>
                <a:srgbClr val="000000"/>
              </a:solidFill>
              <a:latin typeface="MyriadPro-Regular"/>
            </a:endParaRPr>
          </a:p>
          <a:p>
            <a:pPr lvl="0"/>
            <a:endParaRPr lang="ru-RU" sz="1600" dirty="0" smtClean="0">
              <a:solidFill>
                <a:srgbClr val="000000"/>
              </a:solidFill>
              <a:latin typeface="MyriadPro-Regular"/>
            </a:endParaRPr>
          </a:p>
          <a:p>
            <a:pPr lvl="0"/>
            <a:endParaRPr lang="ru-RU" sz="1300" dirty="0" smtClean="0">
              <a:solidFill>
                <a:srgbClr val="000000"/>
              </a:solidFill>
              <a:latin typeface="MyriadPro-Regular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07758" y="288000"/>
            <a:ext cx="3398452" cy="6120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8000"/>
              </a:lnSpc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ПРЕБЫВАНИЕ </a:t>
            </a: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В </a:t>
            </a: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РЕЗЕРВЕ</a:t>
            </a:r>
          </a:p>
          <a:p>
            <a:pPr lvl="0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 lvl="0"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ПРЕДУСМАТРИВАЕТ</a:t>
            </a:r>
          </a:p>
          <a:p>
            <a:pPr lvl="0">
              <a:lnSpc>
                <a:spcPct val="98000"/>
              </a:lnSpc>
              <a:spcAft>
                <a:spcPts val="400"/>
              </a:spcAft>
            </a:pP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предназначение на воинскую должность;</a:t>
            </a:r>
          </a:p>
          <a:p>
            <a:pPr lvl="0">
              <a:lnSpc>
                <a:spcPct val="98000"/>
              </a:lnSpc>
              <a:spcAft>
                <a:spcPts val="400"/>
              </a:spcAft>
            </a:pP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присвоение воинского звания; </a:t>
            </a:r>
          </a:p>
          <a:p>
            <a:pPr lvl="0"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прохождение </a:t>
            </a:r>
            <a:r>
              <a:rPr lang="ru-RU" sz="1300" b="1" i="1" spc="-30" dirty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военных </a:t>
            </a: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сборов (тренировочных </a:t>
            </a:r>
            <a:r>
              <a:rPr lang="ru-RU" sz="1300" b="1" i="1" spc="-30" dirty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занятий) </a:t>
            </a: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без </a:t>
            </a:r>
            <a:r>
              <a:rPr lang="ru-RU" sz="1300" b="1" i="1" spc="-30" dirty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отрыва </a:t>
            </a:r>
            <a:endParaRPr lang="ru-RU" sz="1300" b="1" i="1" spc="-30" dirty="0" smtClean="0">
              <a:ln w="50800"/>
              <a:solidFill>
                <a:srgbClr val="E7E6E6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lvl="0"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 основного места работы;</a:t>
            </a:r>
          </a:p>
          <a:p>
            <a:pPr lvl="0">
              <a:lnSpc>
                <a:spcPct val="98000"/>
              </a:lnSpc>
            </a:pPr>
            <a:endParaRPr lang="en-US" sz="1000" b="1" spc="-30" dirty="0">
              <a:solidFill>
                <a:srgbClr val="E400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СРОК КОНТРАКТА </a:t>
            </a:r>
            <a:r>
              <a:rPr lang="ru-RU" sz="1300" spc="-30" dirty="0">
                <a:solidFill>
                  <a:srgbClr val="000000"/>
                </a:solidFill>
                <a:latin typeface="MyriadPro-Regular"/>
              </a:rPr>
              <a:t>– </a:t>
            </a:r>
            <a:r>
              <a:rPr lang="ru-RU" sz="1300" b="1" i="1" spc="-30" dirty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3 года </a:t>
            </a:r>
          </a:p>
          <a:p>
            <a:pPr algn="ctr">
              <a:lnSpc>
                <a:spcPct val="98000"/>
              </a:lnSpc>
            </a:pPr>
            <a:endParaRPr lang="ru-RU" sz="2500" b="1" dirty="0">
              <a:solidFill>
                <a:srgbClr val="005CAA"/>
              </a:solidFill>
              <a:latin typeface="MyriadPro-Bold"/>
            </a:endParaRPr>
          </a:p>
          <a:p>
            <a:pPr algn="ctr">
              <a:lnSpc>
                <a:spcPct val="98000"/>
              </a:lnSpc>
            </a:pP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ДЕНЕЖНОЕ СОДЕРЖАНИЕ</a:t>
            </a:r>
          </a:p>
          <a:p>
            <a:pPr algn="ctr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ЗА ПРЕБЫВАНИЕ В РЕЗЕРВЕ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12 % от окладов по воинской 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должности и воинскому званию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ежемесячно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кроме периодов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участия 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</a:t>
            </a:r>
            <a:r>
              <a:rPr lang="ru-RU" sz="1300" b="1" i="1" spc="-30" dirty="0" err="1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сборовых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мероприятиях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): 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рядовой –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2 700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3 200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руб.;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сержант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4 500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руб.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офицер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5 000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6 300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руб.</a:t>
            </a:r>
          </a:p>
          <a:p>
            <a:pPr>
              <a:lnSpc>
                <a:spcPct val="98000"/>
              </a:lnSpc>
            </a:pPr>
            <a:endParaRPr lang="ru-RU" sz="1000" b="1" i="1" spc="-30" dirty="0" smtClean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ЗА </a:t>
            </a: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УЧАСТИЕ </a:t>
            </a:r>
            <a:endParaRPr lang="ru-RU" sz="14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В ВОЕННЫХ СБОРАХ</a:t>
            </a:r>
          </a:p>
          <a:p>
            <a:pPr>
              <a:lnSpc>
                <a:spcPct val="98000"/>
              </a:lnSpc>
            </a:pPr>
            <a:r>
              <a:rPr lang="ru-RU" sz="1400" i="1" spc="-30" dirty="0" smtClean="0">
                <a:ln w="5080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(в зависимости от воинской должности)</a:t>
            </a:r>
            <a:r>
              <a:rPr lang="ru-RU" sz="1400" b="1" i="1" spc="-30" dirty="0" smtClean="0">
                <a:ln w="5080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рядовой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17 500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26 300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руб.;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lnSpc>
                <a:spcPct val="98000"/>
              </a:lnSpc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сержант 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27 100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36 900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офицер 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37 700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51 900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466114" y="288000"/>
            <a:ext cx="3392768" cy="79106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ЛЬГОТЫ И КОМПЕНСАЦИИ</a:t>
            </a:r>
          </a:p>
          <a:p>
            <a:pPr algn="ctr"/>
            <a:endParaRPr lang="ru-RU" sz="1000" b="1" dirty="0">
              <a:solidFill>
                <a:srgbClr val="005CAA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СОХРАНЯЕТСЯ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рабочее место и средняя заработная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плата на период привлечения к военным сборам (тренировочным занятиям)</a:t>
            </a:r>
          </a:p>
          <a:p>
            <a:pPr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ПРОДОВОЛЬСТВЕННОЕ ОБЕСПЕЧЕНИЕ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бесплатное трехразовое питание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месту и исполнения </a:t>
            </a:r>
            <a:endParaRPr lang="ru-RU" sz="1400" b="1" i="1" spc="-30" dirty="0" smtClean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обязанностей 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военной службы</a:t>
            </a:r>
          </a:p>
          <a:p>
            <a:pPr lvl="0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ВЕЩЕВОЕ ОБЕСПЕЧЕНИЕ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бесплатное обеспечение обмундированием на весь период </a:t>
            </a:r>
          </a:p>
          <a:p>
            <a:pPr>
              <a:lnSpc>
                <a:spcPct val="98000"/>
              </a:lnSpc>
            </a:pPr>
            <a:r>
              <a:rPr lang="ru-RU" sz="14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пребывания 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резерве</a:t>
            </a:r>
          </a:p>
          <a:p>
            <a:pPr lvl="0">
              <a:lnSpc>
                <a:spcPct val="98000"/>
              </a:lnSpc>
            </a:pPr>
            <a:endParaRPr lang="ru-RU" sz="1000" b="1" dirty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МЕДИЦИНСКОЕ ОБЕСПЕЧЕНИЕ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бесплатное обследование, лечение, обеспечение лекарствами в период </a:t>
            </a:r>
            <a:r>
              <a:rPr lang="ru-RU" sz="1400" b="1" i="1" spc="-30" dirty="0" err="1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сборовых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мероприятий</a:t>
            </a:r>
          </a:p>
          <a:p>
            <a:pPr lvl="0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ОБЯЗАТЕЛЬНОЕ </a:t>
            </a:r>
            <a:endParaRPr lang="ru-RU" sz="14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ГОСУДАРСТВЕННОЕ СТРАХОВАНИЕ</a:t>
            </a:r>
            <a:endParaRPr lang="ru-RU" sz="1400" b="1" dirty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жизни и здоровья за счет средств федерального бюджета при исполнении обязанностей военной 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службы</a:t>
            </a:r>
          </a:p>
          <a:p>
            <a:pPr>
              <a:lnSpc>
                <a:spcPct val="98000"/>
              </a:lnSpc>
            </a:pPr>
            <a:endParaRPr lang="ru-RU" sz="10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ПРОЕЗД </a:t>
            </a: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РАЗЛИЧНЫМИ </a:t>
            </a:r>
            <a:endParaRPr lang="ru-RU" sz="14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ВИДАМИ </a:t>
            </a: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ТРАНСПОРТА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бесплатный проезд к месту проведения военных сборов и обратно</a:t>
            </a:r>
          </a:p>
          <a:p>
            <a:pPr lvl="0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 lvl="0"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ДЕНЕЖНАЯ КОМПЕНСАЦИЯ ЗА НАЙМ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рассчитывается в порядке, установленном Правительством РФ</a:t>
            </a:r>
            <a:endParaRPr lang="ru-RU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/>
          <p:cNvPicPr>
            <a:picLocks/>
          </p:cNvPicPr>
          <p:nvPr/>
        </p:nvPicPr>
        <p:blipFill rotWithShape="1">
          <a:blip r:embed="rId8"/>
          <a:srcRect l="9017" r="10695" b="7077"/>
          <a:stretch/>
        </p:blipFill>
        <p:spPr>
          <a:xfrm>
            <a:off x="4005686" y="699738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6800" y="3820158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5" name="Рисунок 54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4006800" y="2838660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7" name="Рисунок 56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4006799" y="6211955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9" name="Рисунок 58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006800" y="1642576"/>
            <a:ext cx="432854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8" name="Рисунок 67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006800" y="7402891"/>
            <a:ext cx="431333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7" name="Прямоугольник 26"/>
          <p:cNvSpPr/>
          <p:nvPr/>
        </p:nvSpPr>
        <p:spPr>
          <a:xfrm>
            <a:off x="8221261" y="288000"/>
            <a:ext cx="3543103" cy="4385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8000"/>
              </a:lnSpc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ПЯТЬ ШАГОВ </a:t>
            </a:r>
          </a:p>
          <a:p>
            <a:pPr algn="ctr">
              <a:lnSpc>
                <a:spcPct val="98000"/>
              </a:lnSpc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К ПОСТУПЛЕНИЮ В </a:t>
            </a: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РЕЗЕРВ</a:t>
            </a:r>
          </a:p>
          <a:p>
            <a:pPr algn="ctr">
              <a:lnSpc>
                <a:spcPct val="98000"/>
              </a:lnSpc>
            </a:pPr>
            <a:endParaRPr lang="ru-RU" sz="1000" b="1" dirty="0">
              <a:solidFill>
                <a:srgbClr val="005CAA"/>
              </a:solidFill>
              <a:latin typeface="MyriadPro-Bold"/>
            </a:endParaRPr>
          </a:p>
          <a:p>
            <a:pPr marL="273050" indent="-273050">
              <a:lnSpc>
                <a:spcPct val="98000"/>
              </a:lnSpc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Подать заявление в военный комиссариат по месту жительства (регистрации) о поступлении в резерв.</a:t>
            </a: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Успешно пройти тестирование на профессиональную пригодность, </a:t>
            </a:r>
            <a:b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 также медицинскую комиссию.</a:t>
            </a: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Получить справки в рамках проверочных мероприятий в ФСБ </a:t>
            </a:r>
            <a:b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 МВД России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.</a:t>
            </a: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Получить в военном комиссариате предписание, прибыть в воинскую 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часть-формирователь.</a:t>
            </a:r>
            <a:endParaRPr lang="ru-RU" sz="14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Сдать 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нормативы по физической 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подготовке, пройти аттестационную 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комиссию 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/>
            </a:r>
            <a:b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 заключить контракт.</a:t>
            </a:r>
            <a:endParaRPr lang="ru-RU" sz="1300" dirty="0">
              <a:solidFill>
                <a:srgbClr val="000000"/>
              </a:solidFill>
              <a:latin typeface="MyriadPro-Regular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693437" y="7117975"/>
            <a:ext cx="428772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ПРЕБЫВАНИЕ В </a:t>
            </a:r>
            <a:r>
              <a:rPr lang="ru-RU" sz="2400" spc="-10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РЕЗЕРВЕ </a:t>
            </a:r>
            <a:r>
              <a:rPr lang="ru-RU" sz="24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– </a:t>
            </a:r>
          </a:p>
          <a:p>
            <a:pPr algn="ctr"/>
            <a:r>
              <a:rPr lang="ru-RU" sz="24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ДОСТОЙНЫЙ ВЫБОР </a:t>
            </a:r>
          </a:p>
          <a:p>
            <a:pPr algn="ctr"/>
            <a:r>
              <a:rPr lang="ru-RU" sz="24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ПАТРИОТА </a:t>
            </a:r>
            <a:r>
              <a:rPr lang="ru-RU" sz="2400" spc="-10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РОССИИ!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166"/>
          <a:stretch/>
        </p:blipFill>
        <p:spPr>
          <a:xfrm flipH="1">
            <a:off x="7762108" y="4591913"/>
            <a:ext cx="4312988" cy="26668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26" name="Picture 2" descr="https://inteligencialimite.org/wp-content/uploads/2023/01/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" y="703025"/>
            <a:ext cx="446400" cy="4464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1" t="55282" r="4096" b="1"/>
          <a:stretch/>
        </p:blipFill>
        <p:spPr>
          <a:xfrm>
            <a:off x="36000" y="4894115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Рисунок 11"/>
          <p:cNvPicPr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1385" r="85466" b="76196"/>
          <a:stretch/>
        </p:blipFill>
        <p:spPr>
          <a:xfrm>
            <a:off x="4006800" y="4803934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36" name="Picture 12" descr="https://fmdent-kids.ru/wp-content/uploads/2022/12/i-_6_.png"/>
          <p:cNvPicPr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3089976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52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881</TotalTime>
  <Words>442</Words>
  <Application>Microsoft Office PowerPoint</Application>
  <PresentationFormat>Произвольный</PresentationFormat>
  <Paragraphs>108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14" baseType="lpstr">
      <vt:lpstr>Arial</vt:lpstr>
      <vt:lpstr>Bookman Old Style</vt:lpstr>
      <vt:lpstr>Calibri</vt:lpstr>
      <vt:lpstr>Calibri Light</vt:lpstr>
      <vt:lpstr>Courier New</vt:lpstr>
      <vt:lpstr>Impact</vt:lpstr>
      <vt:lpstr>MyriadPro-Bold</vt:lpstr>
      <vt:lpstr>MyriadPro-Regular</vt:lpstr>
      <vt:lpstr>Palatino Linotype</vt:lpstr>
      <vt:lpstr>Tahoma</vt:lpstr>
      <vt:lpstr>Wingdings</vt:lpstr>
      <vt:lpstr>Тема Office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Мариничев Александр Николаевич</dc:creator>
  <cp:lastModifiedBy>Трофименко Евгений Сергеевич</cp:lastModifiedBy>
  <cp:revision>76</cp:revision>
  <cp:lastPrinted>2023-09-25T09:35:29Z</cp:lastPrinted>
  <dcterms:created xsi:type="dcterms:W3CDTF">2021-07-14T05:01:48Z</dcterms:created>
  <dcterms:modified xsi:type="dcterms:W3CDTF">2023-09-25T09:36:51Z</dcterms:modified>
</cp:coreProperties>
</file>